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90" r:id="rId23"/>
    <p:sldId id="293" r:id="rId24"/>
    <p:sldId id="294" r:id="rId25"/>
    <p:sldId id="295" r:id="rId26"/>
    <p:sldId id="292" r:id="rId27"/>
    <p:sldId id="291" r:id="rId28"/>
    <p:sldId id="281" r:id="rId29"/>
    <p:sldId id="258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6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Utilização recursos RPPS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Art. 1º, III:  para pagamento de despesas com benefícios do respectivo regime.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Despesas administrativas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Ressalvadas as despesas administrativas estabelecidas no art. 6º, VIII, observados os limites de gastos em parâmetros gerais.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Taxa de administração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Art. 6º, VIII: estabelecimento de limites para a taxa de administração, conf. parâmetros gerais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5B99E5-7AAB-4EAA-B866-F77630F8883B}" type="presOf" srcId="{AC0C555E-258C-4F6D-9790-3BBEACF770A0}" destId="{84419651-5333-4ABB-BD2F-A7F8C0B09C22}" srcOrd="0" destOrd="0" presId="urn:microsoft.com/office/officeart/2008/layout/IncreasingCircleProcess"/>
    <dgm:cxn modelId="{94A3DFFB-FDD1-46FD-8A05-D36372AD6C38}" type="presOf" srcId="{133CD08A-E33B-4799-9D60-AAE4A43210D6}" destId="{276A2930-DE0C-41D0-B9C3-75569F765CA7}" srcOrd="0" destOrd="0" presId="urn:microsoft.com/office/officeart/2008/layout/IncreasingCircleProcess"/>
    <dgm:cxn modelId="{9FEF296A-51DA-4C61-B8F9-36005DE3B8B8}" type="presOf" srcId="{709DD2DC-252D-464E-8384-21B395C6F27B}" destId="{4DA18897-E948-48DE-8249-597189C27F61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22A9478E-42D4-49A9-8EA6-B4B99D2BB4AA}" type="presOf" srcId="{07976336-D878-484F-A47D-C6858504686A}" destId="{36E801C1-735F-45B6-BA56-7C7B42BE40AD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30343FCC-F487-4414-AC07-A36E4E208431}" type="presOf" srcId="{35541D82-67F0-484D-BB0D-4B5955B5C839}" destId="{F9BD5861-19E1-4481-9A6D-74ACDD6F5ED0}" srcOrd="0" destOrd="0" presId="urn:microsoft.com/office/officeart/2008/layout/IncreasingCircleProcess"/>
    <dgm:cxn modelId="{30A67F05-C20B-4349-8A57-76B780853948}" type="presOf" srcId="{838D39BE-BB2C-4F99-B020-32E27BB575D4}" destId="{3F8711C5-3149-4638-B03F-98F0BD37442E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70A9F719-A5C2-417A-9618-C31C511FAEF5}" type="presOf" srcId="{FC6FF908-0D59-4AE8-AC32-0EA84938C789}" destId="{74EF9039-7E8B-42E3-BBFD-2749BF612619}" srcOrd="0" destOrd="0" presId="urn:microsoft.com/office/officeart/2008/layout/IncreasingCircleProcess"/>
    <dgm:cxn modelId="{49CF1E2E-2491-4C3B-8654-72C12DFBDBE8}" type="presParOf" srcId="{74EF9039-7E8B-42E3-BBFD-2749BF612619}" destId="{99B26682-2F52-4C36-A894-D4492E1AC2C0}" srcOrd="0" destOrd="0" presId="urn:microsoft.com/office/officeart/2008/layout/IncreasingCircleProcess"/>
    <dgm:cxn modelId="{3EF8472C-EE0D-4A36-82C7-54F303CDFEBE}" type="presParOf" srcId="{99B26682-2F52-4C36-A894-D4492E1AC2C0}" destId="{A8E82347-D686-4B91-AA66-C2E592F8B5FF}" srcOrd="0" destOrd="0" presId="urn:microsoft.com/office/officeart/2008/layout/IncreasingCircleProcess"/>
    <dgm:cxn modelId="{DA31E904-E09A-4FF9-8A25-32A3C89DB2B3}" type="presParOf" srcId="{99B26682-2F52-4C36-A894-D4492E1AC2C0}" destId="{4D3FC593-F38E-4002-98CE-107545F1C249}" srcOrd="1" destOrd="0" presId="urn:microsoft.com/office/officeart/2008/layout/IncreasingCircleProcess"/>
    <dgm:cxn modelId="{6D8FEC31-C17D-468B-86FB-F4FF22FE0D3E}" type="presParOf" srcId="{99B26682-2F52-4C36-A894-D4492E1AC2C0}" destId="{36E801C1-735F-45B6-BA56-7C7B42BE40AD}" srcOrd="2" destOrd="0" presId="urn:microsoft.com/office/officeart/2008/layout/IncreasingCircleProcess"/>
    <dgm:cxn modelId="{EFDB9564-4461-4551-9BEA-3F0D4492214A}" type="presParOf" srcId="{99B26682-2F52-4C36-A894-D4492E1AC2C0}" destId="{4DA18897-E948-48DE-8249-597189C27F61}" srcOrd="3" destOrd="0" presId="urn:microsoft.com/office/officeart/2008/layout/IncreasingCircleProcess"/>
    <dgm:cxn modelId="{DDAFBA2A-A688-4C7E-B147-E4A655AAF050}" type="presParOf" srcId="{74EF9039-7E8B-42E3-BBFD-2749BF612619}" destId="{9BEF8B0F-587A-4BE7-8E2F-CF5070D0DB64}" srcOrd="1" destOrd="0" presId="urn:microsoft.com/office/officeart/2008/layout/IncreasingCircleProcess"/>
    <dgm:cxn modelId="{815605FF-6633-4DEE-B23D-C007E01CF5B0}" type="presParOf" srcId="{74EF9039-7E8B-42E3-BBFD-2749BF612619}" destId="{C9E269C8-3312-448E-B62A-AA916118B612}" srcOrd="2" destOrd="0" presId="urn:microsoft.com/office/officeart/2008/layout/IncreasingCircleProcess"/>
    <dgm:cxn modelId="{E2979895-36B6-4F8A-87FD-C64CEF4FB208}" type="presParOf" srcId="{C9E269C8-3312-448E-B62A-AA916118B612}" destId="{58C351DA-BA2C-4005-9F8E-6717B2C2EC43}" srcOrd="0" destOrd="0" presId="urn:microsoft.com/office/officeart/2008/layout/IncreasingCircleProcess"/>
    <dgm:cxn modelId="{8C37B184-DCE5-43BB-891D-BCAD0E9300A1}" type="presParOf" srcId="{C9E269C8-3312-448E-B62A-AA916118B612}" destId="{4D41CF06-51CC-4E50-90E6-90A6F9FF58EB}" srcOrd="1" destOrd="0" presId="urn:microsoft.com/office/officeart/2008/layout/IncreasingCircleProcess"/>
    <dgm:cxn modelId="{2A556B96-3E1D-4D78-8826-20102A5D0809}" type="presParOf" srcId="{C9E269C8-3312-448E-B62A-AA916118B612}" destId="{84419651-5333-4ABB-BD2F-A7F8C0B09C22}" srcOrd="2" destOrd="0" presId="urn:microsoft.com/office/officeart/2008/layout/IncreasingCircleProcess"/>
    <dgm:cxn modelId="{C393224D-1E21-44ED-84C1-57CAB327D3A1}" type="presParOf" srcId="{C9E269C8-3312-448E-B62A-AA916118B612}" destId="{3F8711C5-3149-4638-B03F-98F0BD37442E}" srcOrd="3" destOrd="0" presId="urn:microsoft.com/office/officeart/2008/layout/IncreasingCircleProcess"/>
    <dgm:cxn modelId="{A47EFBB3-4B36-4BBA-BC56-C86D198CAA5E}" type="presParOf" srcId="{74EF9039-7E8B-42E3-BBFD-2749BF612619}" destId="{4A717A0C-0327-44E5-A9E0-3EA5F15D8E22}" srcOrd="3" destOrd="0" presId="urn:microsoft.com/office/officeart/2008/layout/IncreasingCircleProcess"/>
    <dgm:cxn modelId="{6785FEF4-BBE8-45AD-A875-7767D995DA88}" type="presParOf" srcId="{74EF9039-7E8B-42E3-BBFD-2749BF612619}" destId="{726245E9-1676-4BBC-A77A-584E2C717251}" srcOrd="4" destOrd="0" presId="urn:microsoft.com/office/officeart/2008/layout/IncreasingCircleProcess"/>
    <dgm:cxn modelId="{03B7CDAB-6108-48EA-887B-46F77DC29ADD}" type="presParOf" srcId="{726245E9-1676-4BBC-A77A-584E2C717251}" destId="{1AE3EFAB-FB08-46F4-8D1D-25AA5310E18E}" srcOrd="0" destOrd="0" presId="urn:microsoft.com/office/officeart/2008/layout/IncreasingCircleProcess"/>
    <dgm:cxn modelId="{03D153EB-00FF-4EE1-9FD9-9D5EC2845090}" type="presParOf" srcId="{726245E9-1676-4BBC-A77A-584E2C717251}" destId="{33EC7F9D-0CFA-49F9-AFAA-AD4A3D6BB190}" srcOrd="1" destOrd="0" presId="urn:microsoft.com/office/officeart/2008/layout/IncreasingCircleProcess"/>
    <dgm:cxn modelId="{78C4BFAA-13AA-44B6-B1A7-FCDC4E8CFABA}" type="presParOf" srcId="{726245E9-1676-4BBC-A77A-584E2C717251}" destId="{276A2930-DE0C-41D0-B9C3-75569F765CA7}" srcOrd="2" destOrd="0" presId="urn:microsoft.com/office/officeart/2008/layout/IncreasingCircleProcess"/>
    <dgm:cxn modelId="{C4BE3152-E476-45E3-9057-01B021803156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Taxa de Administração: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De até 2% do valor total das remunerações, proventos e pensões dos segurados vinculados a RPPS, relativo ao exercício anterior.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Utilização: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exclusivamente ao custeio das despesas </a:t>
          </a:r>
          <a:r>
            <a:rPr lang="pt-BR" b="1" dirty="0" smtClean="0">
              <a:solidFill>
                <a:srgbClr val="FF0000"/>
              </a:solidFill>
            </a:rPr>
            <a:t>correntes e de capital </a:t>
          </a:r>
          <a:r>
            <a:rPr lang="pt-BR" b="1" dirty="0" smtClean="0"/>
            <a:t>necessárias à organização e ao funcionamento da unidade gestora do RPPS, inclusive para a conservação de seu patrimônio.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Reserva: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Se tiver % definido em lei, com as sobras do custeio das despesas do exercício, para os fins a que se destina a taxa de administração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3A918A-E7DB-406C-B86C-27D79B716E60}" type="presOf" srcId="{07976336-D878-484F-A47D-C6858504686A}" destId="{36E801C1-735F-45B6-BA56-7C7B42BE40AD}" srcOrd="0" destOrd="0" presId="urn:microsoft.com/office/officeart/2008/layout/IncreasingCircleProcess"/>
    <dgm:cxn modelId="{B47BEAAE-CC1A-4018-9E82-0D96D01D2A0B}" type="presOf" srcId="{FC6FF908-0D59-4AE8-AC32-0EA84938C789}" destId="{74EF9039-7E8B-42E3-BBFD-2749BF612619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7AC40154-647E-4D1A-809A-E453451D3426}" type="presOf" srcId="{AC0C555E-258C-4F6D-9790-3BBEACF770A0}" destId="{84419651-5333-4ABB-BD2F-A7F8C0B09C22}" srcOrd="0" destOrd="0" presId="urn:microsoft.com/office/officeart/2008/layout/IncreasingCircleProcess"/>
    <dgm:cxn modelId="{40879096-7AF3-41C0-A3F7-3F014994399E}" type="presOf" srcId="{35541D82-67F0-484D-BB0D-4B5955B5C839}" destId="{F9BD5861-19E1-4481-9A6D-74ACDD6F5ED0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CA4EEA7C-DE91-4D1F-9B03-65FE8A175AA0}" type="presOf" srcId="{709DD2DC-252D-464E-8384-21B395C6F27B}" destId="{4DA18897-E948-48DE-8249-597189C27F61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2E0B9910-4F20-4B5B-A4E4-707D1EF7D288}" type="presOf" srcId="{133CD08A-E33B-4799-9D60-AAE4A43210D6}" destId="{276A2930-DE0C-41D0-B9C3-75569F765CA7}" srcOrd="0" destOrd="0" presId="urn:microsoft.com/office/officeart/2008/layout/IncreasingCircleProcess"/>
    <dgm:cxn modelId="{9E8A891D-39BA-4877-9D13-F30C4BCAFCEA}" type="presOf" srcId="{838D39BE-BB2C-4F99-B020-32E27BB575D4}" destId="{3F8711C5-3149-4638-B03F-98F0BD37442E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EABE4A29-5801-4BD6-BCAA-C3D49649C0A8}" type="presParOf" srcId="{74EF9039-7E8B-42E3-BBFD-2749BF612619}" destId="{99B26682-2F52-4C36-A894-D4492E1AC2C0}" srcOrd="0" destOrd="0" presId="urn:microsoft.com/office/officeart/2008/layout/IncreasingCircleProcess"/>
    <dgm:cxn modelId="{1664B12A-BEE5-4654-BAD4-1BAC7FEAEEF9}" type="presParOf" srcId="{99B26682-2F52-4C36-A894-D4492E1AC2C0}" destId="{A8E82347-D686-4B91-AA66-C2E592F8B5FF}" srcOrd="0" destOrd="0" presId="urn:microsoft.com/office/officeart/2008/layout/IncreasingCircleProcess"/>
    <dgm:cxn modelId="{B59F920D-0F0E-463F-95C9-39686AC3371C}" type="presParOf" srcId="{99B26682-2F52-4C36-A894-D4492E1AC2C0}" destId="{4D3FC593-F38E-4002-98CE-107545F1C249}" srcOrd="1" destOrd="0" presId="urn:microsoft.com/office/officeart/2008/layout/IncreasingCircleProcess"/>
    <dgm:cxn modelId="{5F9B891F-4D96-43E6-A354-912775ABCC48}" type="presParOf" srcId="{99B26682-2F52-4C36-A894-D4492E1AC2C0}" destId="{36E801C1-735F-45B6-BA56-7C7B42BE40AD}" srcOrd="2" destOrd="0" presId="urn:microsoft.com/office/officeart/2008/layout/IncreasingCircleProcess"/>
    <dgm:cxn modelId="{DB8AAF8B-7983-4471-A4A3-FD1A0A0DC5F3}" type="presParOf" srcId="{99B26682-2F52-4C36-A894-D4492E1AC2C0}" destId="{4DA18897-E948-48DE-8249-597189C27F61}" srcOrd="3" destOrd="0" presId="urn:microsoft.com/office/officeart/2008/layout/IncreasingCircleProcess"/>
    <dgm:cxn modelId="{BA1EA0D4-E569-49FC-944F-CF9ADC14B53B}" type="presParOf" srcId="{74EF9039-7E8B-42E3-BBFD-2749BF612619}" destId="{9BEF8B0F-587A-4BE7-8E2F-CF5070D0DB64}" srcOrd="1" destOrd="0" presId="urn:microsoft.com/office/officeart/2008/layout/IncreasingCircleProcess"/>
    <dgm:cxn modelId="{D8F3D34C-EE49-417B-8807-EA7B306730D3}" type="presParOf" srcId="{74EF9039-7E8B-42E3-BBFD-2749BF612619}" destId="{C9E269C8-3312-448E-B62A-AA916118B612}" srcOrd="2" destOrd="0" presId="urn:microsoft.com/office/officeart/2008/layout/IncreasingCircleProcess"/>
    <dgm:cxn modelId="{0A985212-85D1-480F-BDD0-8785D13D1C2B}" type="presParOf" srcId="{C9E269C8-3312-448E-B62A-AA916118B612}" destId="{58C351DA-BA2C-4005-9F8E-6717B2C2EC43}" srcOrd="0" destOrd="0" presId="urn:microsoft.com/office/officeart/2008/layout/IncreasingCircleProcess"/>
    <dgm:cxn modelId="{EABAEFDB-705B-4E50-A090-86434E85221C}" type="presParOf" srcId="{C9E269C8-3312-448E-B62A-AA916118B612}" destId="{4D41CF06-51CC-4E50-90E6-90A6F9FF58EB}" srcOrd="1" destOrd="0" presId="urn:microsoft.com/office/officeart/2008/layout/IncreasingCircleProcess"/>
    <dgm:cxn modelId="{ACED3720-EAD4-4319-AEB0-56FB5752D025}" type="presParOf" srcId="{C9E269C8-3312-448E-B62A-AA916118B612}" destId="{84419651-5333-4ABB-BD2F-A7F8C0B09C22}" srcOrd="2" destOrd="0" presId="urn:microsoft.com/office/officeart/2008/layout/IncreasingCircleProcess"/>
    <dgm:cxn modelId="{C18D44B9-0B97-4593-92FE-FF24BDFAC5AC}" type="presParOf" srcId="{C9E269C8-3312-448E-B62A-AA916118B612}" destId="{3F8711C5-3149-4638-B03F-98F0BD37442E}" srcOrd="3" destOrd="0" presId="urn:microsoft.com/office/officeart/2008/layout/IncreasingCircleProcess"/>
    <dgm:cxn modelId="{96C9ACAB-B87D-460A-8F3F-9E6988CF4BB2}" type="presParOf" srcId="{74EF9039-7E8B-42E3-BBFD-2749BF612619}" destId="{4A717A0C-0327-44E5-A9E0-3EA5F15D8E22}" srcOrd="3" destOrd="0" presId="urn:microsoft.com/office/officeart/2008/layout/IncreasingCircleProcess"/>
    <dgm:cxn modelId="{3D9D5AE1-277B-4321-8D50-48C23500C702}" type="presParOf" srcId="{74EF9039-7E8B-42E3-BBFD-2749BF612619}" destId="{726245E9-1676-4BBC-A77A-584E2C717251}" srcOrd="4" destOrd="0" presId="urn:microsoft.com/office/officeart/2008/layout/IncreasingCircleProcess"/>
    <dgm:cxn modelId="{F4475353-AA9F-414B-A8D3-640A7254FB26}" type="presParOf" srcId="{726245E9-1676-4BBC-A77A-584E2C717251}" destId="{1AE3EFAB-FB08-46F4-8D1D-25AA5310E18E}" srcOrd="0" destOrd="0" presId="urn:microsoft.com/office/officeart/2008/layout/IncreasingCircleProcess"/>
    <dgm:cxn modelId="{82E0E5A6-176C-4DBD-817A-4F9588293812}" type="presParOf" srcId="{726245E9-1676-4BBC-A77A-584E2C717251}" destId="{33EC7F9D-0CFA-49F9-AFAA-AD4A3D6BB190}" srcOrd="1" destOrd="0" presId="urn:microsoft.com/office/officeart/2008/layout/IncreasingCircleProcess"/>
    <dgm:cxn modelId="{BAABF8BD-428F-40FE-971A-15D4005E7774}" type="presParOf" srcId="{726245E9-1676-4BBC-A77A-584E2C717251}" destId="{276A2930-DE0C-41D0-B9C3-75569F765CA7}" srcOrd="2" destOrd="0" presId="urn:microsoft.com/office/officeart/2008/layout/IncreasingCircleProcess"/>
    <dgm:cxn modelId="{0A956B5C-65EA-4697-B4A9-63C71F2C42AA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Despesas c/ aplicações de recursos: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Devem se suportadas com os próprios rendimentos das aplicações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Aquisição ou construção de bens imóveis: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Somente com recursos da Taxa de </a:t>
          </a:r>
          <a:r>
            <a:rPr lang="pt-BR" b="1" dirty="0" err="1" smtClean="0"/>
            <a:t>Adm</a:t>
          </a:r>
          <a:r>
            <a:rPr lang="pt-BR" b="1" dirty="0" smtClean="0"/>
            <a:t> e destinado ao uso da unidade gestora do RPPS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Em caso de a UG possuir competências diversas: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rateio proporcional das despesas p/ cada atividade e apropriação nas rubricas contábeis correspondentes. Se a estrutura ou patrimônio for do RPPS, deverá ser estabelecida uma remuneração por essa utilização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357689-6CDB-4BC2-8303-E178DC5C5A64}" type="presOf" srcId="{AC0C555E-258C-4F6D-9790-3BBEACF770A0}" destId="{84419651-5333-4ABB-BD2F-A7F8C0B09C22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F0F6A1F2-237C-4710-97D8-F043AEA11233}" type="presOf" srcId="{07976336-D878-484F-A47D-C6858504686A}" destId="{36E801C1-735F-45B6-BA56-7C7B42BE40AD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59E7B7B2-48AB-4D22-8005-3C592CB97341}" type="presOf" srcId="{709DD2DC-252D-464E-8384-21B395C6F27B}" destId="{4DA18897-E948-48DE-8249-597189C27F61}" srcOrd="0" destOrd="0" presId="urn:microsoft.com/office/officeart/2008/layout/IncreasingCircleProcess"/>
    <dgm:cxn modelId="{D6AA90BB-FD3B-4F1E-9152-6000B66E8098}" type="presOf" srcId="{133CD08A-E33B-4799-9D60-AAE4A43210D6}" destId="{276A2930-DE0C-41D0-B9C3-75569F765CA7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E01D2795-9EE1-48D4-B82F-AABF516785AE}" type="presOf" srcId="{838D39BE-BB2C-4F99-B020-32E27BB575D4}" destId="{3F8711C5-3149-4638-B03F-98F0BD37442E}" srcOrd="0" destOrd="0" presId="urn:microsoft.com/office/officeart/2008/layout/IncreasingCircleProcess"/>
    <dgm:cxn modelId="{BB8463D6-CB83-4FB7-B107-1CDCF5759227}" type="presOf" srcId="{FC6FF908-0D59-4AE8-AC32-0EA84938C789}" destId="{74EF9039-7E8B-42E3-BBFD-2749BF612619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0C148846-87AE-42E9-9046-DA7D8E3E8B24}" type="presOf" srcId="{35541D82-67F0-484D-BB0D-4B5955B5C839}" destId="{F9BD5861-19E1-4481-9A6D-74ACDD6F5ED0}" srcOrd="0" destOrd="0" presId="urn:microsoft.com/office/officeart/2008/layout/IncreasingCircleProcess"/>
    <dgm:cxn modelId="{C6807E16-0A2A-44A1-97D4-A54A968A7C56}" type="presParOf" srcId="{74EF9039-7E8B-42E3-BBFD-2749BF612619}" destId="{99B26682-2F52-4C36-A894-D4492E1AC2C0}" srcOrd="0" destOrd="0" presId="urn:microsoft.com/office/officeart/2008/layout/IncreasingCircleProcess"/>
    <dgm:cxn modelId="{AD89518D-AB83-4F91-9975-52621E41842C}" type="presParOf" srcId="{99B26682-2F52-4C36-A894-D4492E1AC2C0}" destId="{A8E82347-D686-4B91-AA66-C2E592F8B5FF}" srcOrd="0" destOrd="0" presId="urn:microsoft.com/office/officeart/2008/layout/IncreasingCircleProcess"/>
    <dgm:cxn modelId="{022E4F41-0ED8-4127-9F06-F0A11F5DAFB3}" type="presParOf" srcId="{99B26682-2F52-4C36-A894-D4492E1AC2C0}" destId="{4D3FC593-F38E-4002-98CE-107545F1C249}" srcOrd="1" destOrd="0" presId="urn:microsoft.com/office/officeart/2008/layout/IncreasingCircleProcess"/>
    <dgm:cxn modelId="{1A0B4D41-5143-4677-B39A-79C9A641C315}" type="presParOf" srcId="{99B26682-2F52-4C36-A894-D4492E1AC2C0}" destId="{36E801C1-735F-45B6-BA56-7C7B42BE40AD}" srcOrd="2" destOrd="0" presId="urn:microsoft.com/office/officeart/2008/layout/IncreasingCircleProcess"/>
    <dgm:cxn modelId="{9474259E-076F-40F7-97F3-852541B260E6}" type="presParOf" srcId="{99B26682-2F52-4C36-A894-D4492E1AC2C0}" destId="{4DA18897-E948-48DE-8249-597189C27F61}" srcOrd="3" destOrd="0" presId="urn:microsoft.com/office/officeart/2008/layout/IncreasingCircleProcess"/>
    <dgm:cxn modelId="{18007431-B868-4A76-B85D-17B545A84B14}" type="presParOf" srcId="{74EF9039-7E8B-42E3-BBFD-2749BF612619}" destId="{9BEF8B0F-587A-4BE7-8E2F-CF5070D0DB64}" srcOrd="1" destOrd="0" presId="urn:microsoft.com/office/officeart/2008/layout/IncreasingCircleProcess"/>
    <dgm:cxn modelId="{67CBE3BD-C0D4-40F7-863E-A5A2C2AE6FCD}" type="presParOf" srcId="{74EF9039-7E8B-42E3-BBFD-2749BF612619}" destId="{C9E269C8-3312-448E-B62A-AA916118B612}" srcOrd="2" destOrd="0" presId="urn:microsoft.com/office/officeart/2008/layout/IncreasingCircleProcess"/>
    <dgm:cxn modelId="{D93D49D9-D52B-4EAC-9F35-805519431C56}" type="presParOf" srcId="{C9E269C8-3312-448E-B62A-AA916118B612}" destId="{58C351DA-BA2C-4005-9F8E-6717B2C2EC43}" srcOrd="0" destOrd="0" presId="urn:microsoft.com/office/officeart/2008/layout/IncreasingCircleProcess"/>
    <dgm:cxn modelId="{CC055E06-B4E4-4922-87DA-601D6A7ED282}" type="presParOf" srcId="{C9E269C8-3312-448E-B62A-AA916118B612}" destId="{4D41CF06-51CC-4E50-90E6-90A6F9FF58EB}" srcOrd="1" destOrd="0" presId="urn:microsoft.com/office/officeart/2008/layout/IncreasingCircleProcess"/>
    <dgm:cxn modelId="{9E6B295A-AF71-41B0-9B13-0F75579BB899}" type="presParOf" srcId="{C9E269C8-3312-448E-B62A-AA916118B612}" destId="{84419651-5333-4ABB-BD2F-A7F8C0B09C22}" srcOrd="2" destOrd="0" presId="urn:microsoft.com/office/officeart/2008/layout/IncreasingCircleProcess"/>
    <dgm:cxn modelId="{C9D7ABF8-A704-46E5-8803-D2080947CDE0}" type="presParOf" srcId="{C9E269C8-3312-448E-B62A-AA916118B612}" destId="{3F8711C5-3149-4638-B03F-98F0BD37442E}" srcOrd="3" destOrd="0" presId="urn:microsoft.com/office/officeart/2008/layout/IncreasingCircleProcess"/>
    <dgm:cxn modelId="{15E82B0B-9C42-48AB-8999-E9BF1E5CA6B4}" type="presParOf" srcId="{74EF9039-7E8B-42E3-BBFD-2749BF612619}" destId="{4A717A0C-0327-44E5-A9E0-3EA5F15D8E22}" srcOrd="3" destOrd="0" presId="urn:microsoft.com/office/officeart/2008/layout/IncreasingCircleProcess"/>
    <dgm:cxn modelId="{08595905-F39A-4571-A1FB-2BC5ADA988FB}" type="presParOf" srcId="{74EF9039-7E8B-42E3-BBFD-2749BF612619}" destId="{726245E9-1676-4BBC-A77A-584E2C717251}" srcOrd="4" destOrd="0" presId="urn:microsoft.com/office/officeart/2008/layout/IncreasingCircleProcess"/>
    <dgm:cxn modelId="{761482B9-B63D-4712-AB64-62D26F1F192D}" type="presParOf" srcId="{726245E9-1676-4BBC-A77A-584E2C717251}" destId="{1AE3EFAB-FB08-46F4-8D1D-25AA5310E18E}" srcOrd="0" destOrd="0" presId="urn:microsoft.com/office/officeart/2008/layout/IncreasingCircleProcess"/>
    <dgm:cxn modelId="{E6BB23FA-EAB7-49CD-85DB-91240C160C41}" type="presParOf" srcId="{726245E9-1676-4BBC-A77A-584E2C717251}" destId="{33EC7F9D-0CFA-49F9-AFAA-AD4A3D6BB190}" srcOrd="1" destOrd="0" presId="urn:microsoft.com/office/officeart/2008/layout/IncreasingCircleProcess"/>
    <dgm:cxn modelId="{1DB47027-7677-46EE-8A50-43DC39E11AE9}" type="presParOf" srcId="{726245E9-1676-4BBC-A77A-584E2C717251}" destId="{276A2930-DE0C-41D0-B9C3-75569F765CA7}" srcOrd="2" destOrd="0" presId="urn:microsoft.com/office/officeart/2008/layout/IncreasingCircleProcess"/>
    <dgm:cxn modelId="{C179B20D-FFBD-4DD2-BB35-4347E0F50F94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Assessoria ou consultoria: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Com recursos da taxa de administração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Gastos na reforma de bens de investimentos: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desde que garantido o retorno dos valores empregados, mediante processo de análise de viabilidade econômico-financeira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Desconformidade na utilização da taxa de administração: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Ressarcimento ao RPPS dos valores correspondentes, com aplicação de índice oficial de atualização e de taxa de juros, respeitando-se como limite mínimo a meta atuarial.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C24CC2-7537-498D-A8B7-A27729AE8C93}" type="presOf" srcId="{709DD2DC-252D-464E-8384-21B395C6F27B}" destId="{4DA18897-E948-48DE-8249-597189C27F61}" srcOrd="0" destOrd="0" presId="urn:microsoft.com/office/officeart/2008/layout/IncreasingCircleProcess"/>
    <dgm:cxn modelId="{D67E1235-281E-4C15-9093-E26F22475014}" type="presOf" srcId="{133CD08A-E33B-4799-9D60-AAE4A43210D6}" destId="{276A2930-DE0C-41D0-B9C3-75569F765CA7}" srcOrd="0" destOrd="0" presId="urn:microsoft.com/office/officeart/2008/layout/IncreasingCircleProcess"/>
    <dgm:cxn modelId="{8DADAABD-8EA8-4858-BE9D-8C8B8909B582}" type="presOf" srcId="{FC6FF908-0D59-4AE8-AC32-0EA84938C789}" destId="{74EF9039-7E8B-42E3-BBFD-2749BF612619}" srcOrd="0" destOrd="0" presId="urn:microsoft.com/office/officeart/2008/layout/IncreasingCircleProcess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BC7032B6-55B1-4648-95A0-6EBF7D25A7E9}" type="presOf" srcId="{838D39BE-BB2C-4F99-B020-32E27BB575D4}" destId="{3F8711C5-3149-4638-B03F-98F0BD37442E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65D55A46-C402-4EE0-834A-F83FB5D01AC9}" type="presOf" srcId="{07976336-D878-484F-A47D-C6858504686A}" destId="{36E801C1-735F-45B6-BA56-7C7B42BE40AD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4F8D65D2-B2FA-4489-BE6D-887C3E34ADF2}" type="presOf" srcId="{AC0C555E-258C-4F6D-9790-3BBEACF770A0}" destId="{84419651-5333-4ABB-BD2F-A7F8C0B09C22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7367BB35-FCC6-469E-BC96-E413039BAE3C}" type="presOf" srcId="{35541D82-67F0-484D-BB0D-4B5955B5C839}" destId="{F9BD5861-19E1-4481-9A6D-74ACDD6F5ED0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FF610690-13D6-40AF-99E8-5C04E1EF30FC}" type="presParOf" srcId="{74EF9039-7E8B-42E3-BBFD-2749BF612619}" destId="{99B26682-2F52-4C36-A894-D4492E1AC2C0}" srcOrd="0" destOrd="0" presId="urn:microsoft.com/office/officeart/2008/layout/IncreasingCircleProcess"/>
    <dgm:cxn modelId="{7EF8DFDB-BC2F-4A73-84C8-2EE3AA38AF37}" type="presParOf" srcId="{99B26682-2F52-4C36-A894-D4492E1AC2C0}" destId="{A8E82347-D686-4B91-AA66-C2E592F8B5FF}" srcOrd="0" destOrd="0" presId="urn:microsoft.com/office/officeart/2008/layout/IncreasingCircleProcess"/>
    <dgm:cxn modelId="{9582C02E-0A32-42E7-B666-7CA7F37ECF54}" type="presParOf" srcId="{99B26682-2F52-4C36-A894-D4492E1AC2C0}" destId="{4D3FC593-F38E-4002-98CE-107545F1C249}" srcOrd="1" destOrd="0" presId="urn:microsoft.com/office/officeart/2008/layout/IncreasingCircleProcess"/>
    <dgm:cxn modelId="{EAA8B1B6-3F37-419F-938B-954CC5BDD148}" type="presParOf" srcId="{99B26682-2F52-4C36-A894-D4492E1AC2C0}" destId="{36E801C1-735F-45B6-BA56-7C7B42BE40AD}" srcOrd="2" destOrd="0" presId="urn:microsoft.com/office/officeart/2008/layout/IncreasingCircleProcess"/>
    <dgm:cxn modelId="{B097B9F4-A047-43FE-BD53-C0E70307FECC}" type="presParOf" srcId="{99B26682-2F52-4C36-A894-D4492E1AC2C0}" destId="{4DA18897-E948-48DE-8249-597189C27F61}" srcOrd="3" destOrd="0" presId="urn:microsoft.com/office/officeart/2008/layout/IncreasingCircleProcess"/>
    <dgm:cxn modelId="{8146EF40-6F0F-47DA-8C22-8989B1685098}" type="presParOf" srcId="{74EF9039-7E8B-42E3-BBFD-2749BF612619}" destId="{9BEF8B0F-587A-4BE7-8E2F-CF5070D0DB64}" srcOrd="1" destOrd="0" presId="urn:microsoft.com/office/officeart/2008/layout/IncreasingCircleProcess"/>
    <dgm:cxn modelId="{2D9EA7E3-B9B5-45E7-835A-9B88BC09583A}" type="presParOf" srcId="{74EF9039-7E8B-42E3-BBFD-2749BF612619}" destId="{C9E269C8-3312-448E-B62A-AA916118B612}" srcOrd="2" destOrd="0" presId="urn:microsoft.com/office/officeart/2008/layout/IncreasingCircleProcess"/>
    <dgm:cxn modelId="{0D836E05-BC11-4723-A15B-64513BD056B0}" type="presParOf" srcId="{C9E269C8-3312-448E-B62A-AA916118B612}" destId="{58C351DA-BA2C-4005-9F8E-6717B2C2EC43}" srcOrd="0" destOrd="0" presId="urn:microsoft.com/office/officeart/2008/layout/IncreasingCircleProcess"/>
    <dgm:cxn modelId="{DE751895-3680-4C8E-94D7-E8951AD8B338}" type="presParOf" srcId="{C9E269C8-3312-448E-B62A-AA916118B612}" destId="{4D41CF06-51CC-4E50-90E6-90A6F9FF58EB}" srcOrd="1" destOrd="0" presId="urn:microsoft.com/office/officeart/2008/layout/IncreasingCircleProcess"/>
    <dgm:cxn modelId="{F76571E0-FE6B-41DA-84A0-76FD5977F613}" type="presParOf" srcId="{C9E269C8-3312-448E-B62A-AA916118B612}" destId="{84419651-5333-4ABB-BD2F-A7F8C0B09C22}" srcOrd="2" destOrd="0" presId="urn:microsoft.com/office/officeart/2008/layout/IncreasingCircleProcess"/>
    <dgm:cxn modelId="{AE271024-E5B5-405C-BEC0-04AD0D07514E}" type="presParOf" srcId="{C9E269C8-3312-448E-B62A-AA916118B612}" destId="{3F8711C5-3149-4638-B03F-98F0BD37442E}" srcOrd="3" destOrd="0" presId="urn:microsoft.com/office/officeart/2008/layout/IncreasingCircleProcess"/>
    <dgm:cxn modelId="{D1DB3B7B-6C65-4BB1-B11A-F35A3D1D5E6B}" type="presParOf" srcId="{74EF9039-7E8B-42E3-BBFD-2749BF612619}" destId="{4A717A0C-0327-44E5-A9E0-3EA5F15D8E22}" srcOrd="3" destOrd="0" presId="urn:microsoft.com/office/officeart/2008/layout/IncreasingCircleProcess"/>
    <dgm:cxn modelId="{CFDEFEA9-B3C2-436A-A307-06E4A94E1886}" type="presParOf" srcId="{74EF9039-7E8B-42E3-BBFD-2749BF612619}" destId="{726245E9-1676-4BBC-A77A-584E2C717251}" srcOrd="4" destOrd="0" presId="urn:microsoft.com/office/officeart/2008/layout/IncreasingCircleProcess"/>
    <dgm:cxn modelId="{5A2CFE4A-845B-4E5C-B7EA-1771A640A813}" type="presParOf" srcId="{726245E9-1676-4BBC-A77A-584E2C717251}" destId="{1AE3EFAB-FB08-46F4-8D1D-25AA5310E18E}" srcOrd="0" destOrd="0" presId="urn:microsoft.com/office/officeart/2008/layout/IncreasingCircleProcess"/>
    <dgm:cxn modelId="{9E11FA3A-17BF-4858-B025-E5109E7AAADF}" type="presParOf" srcId="{726245E9-1676-4BBC-A77A-584E2C717251}" destId="{33EC7F9D-0CFA-49F9-AFAA-AD4A3D6BB190}" srcOrd="1" destOrd="0" presId="urn:microsoft.com/office/officeart/2008/layout/IncreasingCircleProcess"/>
    <dgm:cxn modelId="{83E346D4-8787-42A0-948E-C3C30865EFC2}" type="presParOf" srcId="{726245E9-1676-4BBC-A77A-584E2C717251}" destId="{276A2930-DE0C-41D0-B9C3-75569F765CA7}" srcOrd="2" destOrd="0" presId="urn:microsoft.com/office/officeart/2008/layout/IncreasingCircleProcess"/>
    <dgm:cxn modelId="{DB7A0A92-ACC3-4ECB-8035-F2D595307A04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Custo administrativo do RPPS: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Avaliação Atuarial deve propor plano de custeio, exceto se lei prevê aportes preestabelecidos para esta finalidade, repasses financeiros ou pagamentos diretos pelo ente.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Somado à alíquota do custo normal: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E corretamente dimensionado, de forma a impossibilitar que sejam utilizados c/ administração recursos destinados à cobertura do custo normal e suplementar do plano de benefícios.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Independente da forma de financiamento: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a unidade orçamentária do RPPS deverá manter por meio de Reserva Administrativa, segregando dos recursos destinados aos benefícios.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53A04F60-9F1D-4461-B669-3D0E12317A56}">
      <dgm:prSet phldrT="[Texto]"/>
      <dgm:spPr/>
      <dgm:t>
        <a:bodyPr/>
        <a:lstStyle/>
        <a:p>
          <a:endParaRPr lang="pt-BR" dirty="0"/>
        </a:p>
      </dgm:t>
    </dgm:pt>
    <dgm:pt modelId="{2206E89B-F778-449C-B7D7-7394F5FB8F53}" type="parTrans" cxnId="{9D8DB872-F743-42CD-8970-ACE29C8D4C20}">
      <dgm:prSet/>
      <dgm:spPr/>
      <dgm:t>
        <a:bodyPr/>
        <a:lstStyle/>
        <a:p>
          <a:endParaRPr lang="pt-BR"/>
        </a:p>
      </dgm:t>
    </dgm:pt>
    <dgm:pt modelId="{BBF333C7-08FA-4474-BE73-9E793CCD179B}" type="sibTrans" cxnId="{9D8DB872-F743-42CD-8970-ACE29C8D4C20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8DB872-F743-42CD-8970-ACE29C8D4C20}" srcId="{838D39BE-BB2C-4F99-B020-32E27BB575D4}" destId="{53A04F60-9F1D-4461-B669-3D0E12317A56}" srcOrd="1" destOrd="0" parTransId="{2206E89B-F778-449C-B7D7-7394F5FB8F53}" sibTransId="{BBF333C7-08FA-4474-BE73-9E793CCD179B}"/>
    <dgm:cxn modelId="{77E70A09-5BE8-4D92-BA7C-4EDE4F33BF71}" type="presOf" srcId="{133CD08A-E33B-4799-9D60-AAE4A43210D6}" destId="{276A2930-DE0C-41D0-B9C3-75569F765CA7}" srcOrd="0" destOrd="0" presId="urn:microsoft.com/office/officeart/2008/layout/IncreasingCircleProcess"/>
    <dgm:cxn modelId="{54F5B86D-DA8F-47AC-8E14-A3E9D606A1A1}" type="presOf" srcId="{709DD2DC-252D-464E-8384-21B395C6F27B}" destId="{4DA18897-E948-48DE-8249-597189C27F61}" srcOrd="0" destOrd="0" presId="urn:microsoft.com/office/officeart/2008/layout/IncreasingCircleProcess"/>
    <dgm:cxn modelId="{B0055D22-3A9E-45B6-BCF4-4737B08C6D37}" type="presOf" srcId="{35541D82-67F0-484D-BB0D-4B5955B5C839}" destId="{F9BD5861-19E1-4481-9A6D-74ACDD6F5ED0}" srcOrd="0" destOrd="0" presId="urn:microsoft.com/office/officeart/2008/layout/IncreasingCircleProcess"/>
    <dgm:cxn modelId="{08ECD040-2773-47C5-BFB4-6D11585BCFD2}" type="presOf" srcId="{07976336-D878-484F-A47D-C6858504686A}" destId="{36E801C1-735F-45B6-BA56-7C7B42BE40AD}" srcOrd="0" destOrd="0" presId="urn:microsoft.com/office/officeart/2008/layout/IncreasingCircleProcess"/>
    <dgm:cxn modelId="{6218033D-A4D3-4E80-A834-A4CD0885A77B}" type="presOf" srcId="{53A04F60-9F1D-4461-B669-3D0E12317A56}" destId="{84419651-5333-4ABB-BD2F-A7F8C0B09C22}" srcOrd="0" destOrd="1" presId="urn:microsoft.com/office/officeart/2008/layout/IncreasingCircleProcess"/>
    <dgm:cxn modelId="{0FA3ED7F-A3FA-4107-83F7-E43554E714F3}" type="presOf" srcId="{838D39BE-BB2C-4F99-B020-32E27BB575D4}" destId="{3F8711C5-3149-4638-B03F-98F0BD37442E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139F7CB0-E6C1-4FF5-8640-1BE5E11F6605}" type="presOf" srcId="{AC0C555E-258C-4F6D-9790-3BBEACF770A0}" destId="{84419651-5333-4ABB-BD2F-A7F8C0B09C22}" srcOrd="0" destOrd="0" presId="urn:microsoft.com/office/officeart/2008/layout/IncreasingCircleProcess"/>
    <dgm:cxn modelId="{F92FF4AA-27D9-4831-9693-AC20663D60CC}" type="presOf" srcId="{FC6FF908-0D59-4AE8-AC32-0EA84938C789}" destId="{74EF9039-7E8B-42E3-BBFD-2749BF612619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996AF698-616C-4C0F-A74E-FF97B616B529}" type="presParOf" srcId="{74EF9039-7E8B-42E3-BBFD-2749BF612619}" destId="{99B26682-2F52-4C36-A894-D4492E1AC2C0}" srcOrd="0" destOrd="0" presId="urn:microsoft.com/office/officeart/2008/layout/IncreasingCircleProcess"/>
    <dgm:cxn modelId="{5E66FF52-8508-4E6D-AE19-54DD67E9EA2B}" type="presParOf" srcId="{99B26682-2F52-4C36-A894-D4492E1AC2C0}" destId="{A8E82347-D686-4B91-AA66-C2E592F8B5FF}" srcOrd="0" destOrd="0" presId="urn:microsoft.com/office/officeart/2008/layout/IncreasingCircleProcess"/>
    <dgm:cxn modelId="{46EC7791-9C9A-40E0-B479-F886CC719533}" type="presParOf" srcId="{99B26682-2F52-4C36-A894-D4492E1AC2C0}" destId="{4D3FC593-F38E-4002-98CE-107545F1C249}" srcOrd="1" destOrd="0" presId="urn:microsoft.com/office/officeart/2008/layout/IncreasingCircleProcess"/>
    <dgm:cxn modelId="{AC57A083-C1A5-47D6-BBAB-773817720DC4}" type="presParOf" srcId="{99B26682-2F52-4C36-A894-D4492E1AC2C0}" destId="{36E801C1-735F-45B6-BA56-7C7B42BE40AD}" srcOrd="2" destOrd="0" presId="urn:microsoft.com/office/officeart/2008/layout/IncreasingCircleProcess"/>
    <dgm:cxn modelId="{0ECCEFD9-7D8D-4B79-9C2C-DCBFE5044B51}" type="presParOf" srcId="{99B26682-2F52-4C36-A894-D4492E1AC2C0}" destId="{4DA18897-E948-48DE-8249-597189C27F61}" srcOrd="3" destOrd="0" presId="urn:microsoft.com/office/officeart/2008/layout/IncreasingCircleProcess"/>
    <dgm:cxn modelId="{E9198973-8D57-41F2-81A2-29D75A72A823}" type="presParOf" srcId="{74EF9039-7E8B-42E3-BBFD-2749BF612619}" destId="{9BEF8B0F-587A-4BE7-8E2F-CF5070D0DB64}" srcOrd="1" destOrd="0" presId="urn:microsoft.com/office/officeart/2008/layout/IncreasingCircleProcess"/>
    <dgm:cxn modelId="{D8108603-212E-41F5-9612-A605D18C0A9B}" type="presParOf" srcId="{74EF9039-7E8B-42E3-BBFD-2749BF612619}" destId="{C9E269C8-3312-448E-B62A-AA916118B612}" srcOrd="2" destOrd="0" presId="urn:microsoft.com/office/officeart/2008/layout/IncreasingCircleProcess"/>
    <dgm:cxn modelId="{2D16A19A-8DDC-4CE2-B416-4386F23EE359}" type="presParOf" srcId="{C9E269C8-3312-448E-B62A-AA916118B612}" destId="{58C351DA-BA2C-4005-9F8E-6717B2C2EC43}" srcOrd="0" destOrd="0" presId="urn:microsoft.com/office/officeart/2008/layout/IncreasingCircleProcess"/>
    <dgm:cxn modelId="{19BE467E-53EA-4AA0-9C4A-43A9C652B47C}" type="presParOf" srcId="{C9E269C8-3312-448E-B62A-AA916118B612}" destId="{4D41CF06-51CC-4E50-90E6-90A6F9FF58EB}" srcOrd="1" destOrd="0" presId="urn:microsoft.com/office/officeart/2008/layout/IncreasingCircleProcess"/>
    <dgm:cxn modelId="{7B189754-D6F2-41EC-986F-B85F16F0EE9A}" type="presParOf" srcId="{C9E269C8-3312-448E-B62A-AA916118B612}" destId="{84419651-5333-4ABB-BD2F-A7F8C0B09C22}" srcOrd="2" destOrd="0" presId="urn:microsoft.com/office/officeart/2008/layout/IncreasingCircleProcess"/>
    <dgm:cxn modelId="{43BA5FEE-1E77-4AB1-B6A1-7F29B8BC5E67}" type="presParOf" srcId="{C9E269C8-3312-448E-B62A-AA916118B612}" destId="{3F8711C5-3149-4638-B03F-98F0BD37442E}" srcOrd="3" destOrd="0" presId="urn:microsoft.com/office/officeart/2008/layout/IncreasingCircleProcess"/>
    <dgm:cxn modelId="{D1998F17-D575-4EE3-9392-3B7597C0EE2A}" type="presParOf" srcId="{74EF9039-7E8B-42E3-BBFD-2749BF612619}" destId="{4A717A0C-0327-44E5-A9E0-3EA5F15D8E22}" srcOrd="3" destOrd="0" presId="urn:microsoft.com/office/officeart/2008/layout/IncreasingCircleProcess"/>
    <dgm:cxn modelId="{DBB9C4A1-B647-4692-B3F3-C2D6EC017356}" type="presParOf" srcId="{74EF9039-7E8B-42E3-BBFD-2749BF612619}" destId="{726245E9-1676-4BBC-A77A-584E2C717251}" srcOrd="4" destOrd="0" presId="urn:microsoft.com/office/officeart/2008/layout/IncreasingCircleProcess"/>
    <dgm:cxn modelId="{B674CF07-70B8-48A1-94EC-F7BA7239941A}" type="presParOf" srcId="{726245E9-1676-4BBC-A77A-584E2C717251}" destId="{1AE3EFAB-FB08-46F4-8D1D-25AA5310E18E}" srcOrd="0" destOrd="0" presId="urn:microsoft.com/office/officeart/2008/layout/IncreasingCircleProcess"/>
    <dgm:cxn modelId="{04C5C74E-2121-4EF9-AE5D-57FE29CFCE8A}" type="presParOf" srcId="{726245E9-1676-4BBC-A77A-584E2C717251}" destId="{33EC7F9D-0CFA-49F9-AFAA-AD4A3D6BB190}" srcOrd="1" destOrd="0" presId="urn:microsoft.com/office/officeart/2008/layout/IncreasingCircleProcess"/>
    <dgm:cxn modelId="{D36A7DA5-00B3-4DCF-BFAC-BC93CB3812A6}" type="presParOf" srcId="{726245E9-1676-4BBC-A77A-584E2C717251}" destId="{276A2930-DE0C-41D0-B9C3-75569F765CA7}" srcOrd="2" destOrd="0" presId="urn:microsoft.com/office/officeart/2008/layout/IncreasingCircleProcess"/>
    <dgm:cxn modelId="{18010E41-50DB-46CB-87AA-143B4EA1420D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Reversão dos saldos remanescentes: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Para pagamento dos benefícios do RPPS, observando-se a legislação do ente e mediante prévia aprovação de seu conselho deliberativo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Segregação da massa: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Lei do ente deve definir forma de custeio e utilização dos recursos da Reserva Administrativa para administração do Fundo em Repartição e do Fundo em Capitalização. Se omissa: repartição igual, independente de nº de segurados  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Contínuo acompanhamento: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Do ente: avaliar periodicamente o custo administrativo do RPPS;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53A04F60-9F1D-4461-B669-3D0E12317A56}">
      <dgm:prSet phldrT="[Texto]"/>
      <dgm:spPr/>
      <dgm:t>
        <a:bodyPr/>
        <a:lstStyle/>
        <a:p>
          <a:endParaRPr lang="pt-BR" dirty="0"/>
        </a:p>
      </dgm:t>
    </dgm:pt>
    <dgm:pt modelId="{2206E89B-F778-449C-B7D7-7394F5FB8F53}" type="parTrans" cxnId="{9D8DB872-F743-42CD-8970-ACE29C8D4C20}">
      <dgm:prSet/>
      <dgm:spPr/>
      <dgm:t>
        <a:bodyPr/>
        <a:lstStyle/>
        <a:p>
          <a:endParaRPr lang="pt-BR"/>
        </a:p>
      </dgm:t>
    </dgm:pt>
    <dgm:pt modelId="{BBF333C7-08FA-4474-BE73-9E793CCD179B}" type="sibTrans" cxnId="{9D8DB872-F743-42CD-8970-ACE29C8D4C20}">
      <dgm:prSet/>
      <dgm:spPr/>
      <dgm:t>
        <a:bodyPr/>
        <a:lstStyle/>
        <a:p>
          <a:endParaRPr lang="pt-BR"/>
        </a:p>
      </dgm:t>
    </dgm:pt>
    <dgm:pt modelId="{47787729-673A-4136-BCCA-EC0E480F3382}">
      <dgm:prSet phldrT="[Texto]"/>
      <dgm:spPr/>
      <dgm:t>
        <a:bodyPr/>
        <a:lstStyle/>
        <a:p>
          <a:r>
            <a:rPr lang="pt-BR" b="1" smtClean="0"/>
            <a:t>.</a:t>
          </a:r>
          <a:endParaRPr lang="pt-BR"/>
        </a:p>
      </dgm:t>
    </dgm:pt>
    <dgm:pt modelId="{30D4858B-D917-4246-B60A-3F2A92F2E0B4}" type="parTrans" cxnId="{433F493F-E012-4532-8241-FE3166AA70C3}">
      <dgm:prSet/>
      <dgm:spPr/>
      <dgm:t>
        <a:bodyPr/>
        <a:lstStyle/>
        <a:p>
          <a:endParaRPr lang="pt-BR"/>
        </a:p>
      </dgm:t>
    </dgm:pt>
    <dgm:pt modelId="{F0256289-4D54-4F4F-BE1A-56143A454AFD}" type="sibTrans" cxnId="{433F493F-E012-4532-8241-FE3166AA70C3}">
      <dgm:prSet/>
      <dgm:spPr/>
      <dgm:t>
        <a:bodyPr/>
        <a:lstStyle/>
        <a:p>
          <a:endParaRPr lang="pt-BR"/>
        </a:p>
      </dgm:t>
    </dgm:pt>
    <dgm:pt modelId="{C70103F5-FAE5-4C34-A1C7-03DE18CFCBD0}">
      <dgm:prSet/>
      <dgm:spPr/>
      <dgm:t>
        <a:bodyPr/>
        <a:lstStyle/>
        <a:p>
          <a:r>
            <a:rPr lang="pt-BR" b="1" dirty="0" smtClean="0"/>
            <a:t>Da UG: verificação dos repasses e da alocação dos recursos</a:t>
          </a:r>
        </a:p>
      </dgm:t>
    </dgm:pt>
    <dgm:pt modelId="{04B84A52-5975-41E2-9682-46852F004D3A}" type="parTrans" cxnId="{E981FA05-2200-40FB-823B-44D87279E78A}">
      <dgm:prSet/>
      <dgm:spPr/>
      <dgm:t>
        <a:bodyPr/>
        <a:lstStyle/>
        <a:p>
          <a:endParaRPr lang="pt-BR"/>
        </a:p>
      </dgm:t>
    </dgm:pt>
    <dgm:pt modelId="{F00C16B7-0BD6-4B18-B11B-46379192A161}" type="sibTrans" cxnId="{E981FA05-2200-40FB-823B-44D87279E78A}">
      <dgm:prSet/>
      <dgm:spPr/>
      <dgm:t>
        <a:bodyPr/>
        <a:lstStyle/>
        <a:p>
          <a:endParaRPr lang="pt-BR"/>
        </a:p>
      </dgm:t>
    </dgm:pt>
    <dgm:pt modelId="{03D38357-F928-47B2-AA51-58614942CF9E}">
      <dgm:prSet/>
      <dgm:spPr/>
      <dgm:t>
        <a:bodyPr/>
        <a:lstStyle/>
        <a:p>
          <a:r>
            <a:rPr lang="pt-BR" b="1" dirty="0" smtClean="0"/>
            <a:t>Dos conselhos deliberativo e fiscal: zelar pela utilização dos recursos e os princípios que regem a Administração Pública.</a:t>
          </a:r>
        </a:p>
      </dgm:t>
    </dgm:pt>
    <dgm:pt modelId="{E0016D6B-5E99-4AFB-A7CD-279E795682EA}" type="parTrans" cxnId="{E23EF7C4-32D1-4899-8806-918600A59961}">
      <dgm:prSet/>
      <dgm:spPr/>
      <dgm:t>
        <a:bodyPr/>
        <a:lstStyle/>
        <a:p>
          <a:endParaRPr lang="pt-BR"/>
        </a:p>
      </dgm:t>
    </dgm:pt>
    <dgm:pt modelId="{8A78AE2B-8D5C-4AB9-BFA6-368D79A41117}" type="sibTrans" cxnId="{E23EF7C4-32D1-4899-8806-918600A59961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8DB872-F743-42CD-8970-ACE29C8D4C20}" srcId="{838D39BE-BB2C-4F99-B020-32E27BB575D4}" destId="{53A04F60-9F1D-4461-B669-3D0E12317A56}" srcOrd="1" destOrd="0" parTransId="{2206E89B-F778-449C-B7D7-7394F5FB8F53}" sibTransId="{BBF333C7-08FA-4474-BE73-9E793CCD179B}"/>
    <dgm:cxn modelId="{213064BA-A0BD-4B67-B724-C9BB5D1FD21C}" type="presOf" srcId="{133CD08A-E33B-4799-9D60-AAE4A43210D6}" destId="{276A2930-DE0C-41D0-B9C3-75569F765CA7}" srcOrd="0" destOrd="0" presId="urn:microsoft.com/office/officeart/2008/layout/IncreasingCircleProcess"/>
    <dgm:cxn modelId="{1B26A202-AE7D-4412-AD97-18D924A9D938}" type="presOf" srcId="{07976336-D878-484F-A47D-C6858504686A}" destId="{36E801C1-735F-45B6-BA56-7C7B42BE40AD}" srcOrd="0" destOrd="0" presId="urn:microsoft.com/office/officeart/2008/layout/IncreasingCircleProcess"/>
    <dgm:cxn modelId="{DEC8B78B-FDA7-430E-A10C-F4CDBB8B44EB}" type="presOf" srcId="{03D38357-F928-47B2-AA51-58614942CF9E}" destId="{276A2930-DE0C-41D0-B9C3-75569F765CA7}" srcOrd="0" destOrd="2" presId="urn:microsoft.com/office/officeart/2008/layout/IncreasingCircleProcess"/>
    <dgm:cxn modelId="{E981FA05-2200-40FB-823B-44D87279E78A}" srcId="{35541D82-67F0-484D-BB0D-4B5955B5C839}" destId="{C70103F5-FAE5-4C34-A1C7-03DE18CFCBD0}" srcOrd="1" destOrd="0" parTransId="{04B84A52-5975-41E2-9682-46852F004D3A}" sibTransId="{F00C16B7-0BD6-4B18-B11B-46379192A161}"/>
    <dgm:cxn modelId="{E49EE920-CC08-44B7-BC8D-46402F444D5E}" type="presOf" srcId="{53A04F60-9F1D-4461-B669-3D0E12317A56}" destId="{84419651-5333-4ABB-BD2F-A7F8C0B09C22}" srcOrd="0" destOrd="1" presId="urn:microsoft.com/office/officeart/2008/layout/IncreasingCircleProcess"/>
    <dgm:cxn modelId="{FC031D8A-756D-4231-9491-F59F65B2A67D}" type="presOf" srcId="{AC0C555E-258C-4F6D-9790-3BBEACF770A0}" destId="{84419651-5333-4ABB-BD2F-A7F8C0B09C22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79A8BF86-D97A-41F5-A57A-75C2CB500F05}" type="presOf" srcId="{47787729-673A-4136-BCCA-EC0E480F3382}" destId="{36E801C1-735F-45B6-BA56-7C7B42BE40AD}" srcOrd="0" destOrd="1" presId="urn:microsoft.com/office/officeart/2008/layout/IncreasingCircleProcess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E8EFC291-D1F8-4807-AABC-D0F03EE104D7}" type="presOf" srcId="{35541D82-67F0-484D-BB0D-4B5955B5C839}" destId="{F9BD5861-19E1-4481-9A6D-74ACDD6F5ED0}" srcOrd="0" destOrd="0" presId="urn:microsoft.com/office/officeart/2008/layout/IncreasingCircleProcess"/>
    <dgm:cxn modelId="{B94A1EBB-C009-401F-AC85-0AE57B6B3328}" type="presOf" srcId="{FC6FF908-0D59-4AE8-AC32-0EA84938C789}" destId="{74EF9039-7E8B-42E3-BBFD-2749BF612619}" srcOrd="0" destOrd="0" presId="urn:microsoft.com/office/officeart/2008/layout/IncreasingCircleProcess"/>
    <dgm:cxn modelId="{433F493F-E012-4532-8241-FE3166AA70C3}" srcId="{709DD2DC-252D-464E-8384-21B395C6F27B}" destId="{47787729-673A-4136-BCCA-EC0E480F3382}" srcOrd="1" destOrd="0" parTransId="{30D4858B-D917-4246-B60A-3F2A92F2E0B4}" sibTransId="{F0256289-4D54-4F4F-BE1A-56143A454AFD}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E24782AF-90DE-44CF-924A-293B3E49EEF9}" type="presOf" srcId="{709DD2DC-252D-464E-8384-21B395C6F27B}" destId="{4DA18897-E948-48DE-8249-597189C27F61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6BBBD254-ECC5-42DF-90D0-1FCFF81378B4}" type="presOf" srcId="{C70103F5-FAE5-4C34-A1C7-03DE18CFCBD0}" destId="{276A2930-DE0C-41D0-B9C3-75569F765CA7}" srcOrd="0" destOrd="1" presId="urn:microsoft.com/office/officeart/2008/layout/IncreasingCircleProcess"/>
    <dgm:cxn modelId="{743AA3C3-F9A3-4718-B4AC-0B401D634B52}" type="presOf" srcId="{838D39BE-BB2C-4F99-B020-32E27BB575D4}" destId="{3F8711C5-3149-4638-B03F-98F0BD37442E}" srcOrd="0" destOrd="0" presId="urn:microsoft.com/office/officeart/2008/layout/IncreasingCircleProcess"/>
    <dgm:cxn modelId="{E23EF7C4-32D1-4899-8806-918600A59961}" srcId="{35541D82-67F0-484D-BB0D-4B5955B5C839}" destId="{03D38357-F928-47B2-AA51-58614942CF9E}" srcOrd="2" destOrd="0" parTransId="{E0016D6B-5E99-4AFB-A7CD-279E795682EA}" sibTransId="{8A78AE2B-8D5C-4AB9-BFA6-368D79A41117}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60FE9E27-277A-411C-9728-B0BE6A331BBC}" type="presParOf" srcId="{74EF9039-7E8B-42E3-BBFD-2749BF612619}" destId="{99B26682-2F52-4C36-A894-D4492E1AC2C0}" srcOrd="0" destOrd="0" presId="urn:microsoft.com/office/officeart/2008/layout/IncreasingCircleProcess"/>
    <dgm:cxn modelId="{5520FCF7-A1EE-4B45-8BDC-C06C05E8EAE3}" type="presParOf" srcId="{99B26682-2F52-4C36-A894-D4492E1AC2C0}" destId="{A8E82347-D686-4B91-AA66-C2E592F8B5FF}" srcOrd="0" destOrd="0" presId="urn:microsoft.com/office/officeart/2008/layout/IncreasingCircleProcess"/>
    <dgm:cxn modelId="{67B3C2BA-224B-418B-A2E2-4DEA3C9A1892}" type="presParOf" srcId="{99B26682-2F52-4C36-A894-D4492E1AC2C0}" destId="{4D3FC593-F38E-4002-98CE-107545F1C249}" srcOrd="1" destOrd="0" presId="urn:microsoft.com/office/officeart/2008/layout/IncreasingCircleProcess"/>
    <dgm:cxn modelId="{8B85C314-8C61-4B3F-9953-7D7AF6DAE7F5}" type="presParOf" srcId="{99B26682-2F52-4C36-A894-D4492E1AC2C0}" destId="{36E801C1-735F-45B6-BA56-7C7B42BE40AD}" srcOrd="2" destOrd="0" presId="urn:microsoft.com/office/officeart/2008/layout/IncreasingCircleProcess"/>
    <dgm:cxn modelId="{FEE7F6F3-B4E0-4EE7-A077-2B11E1CFD9E6}" type="presParOf" srcId="{99B26682-2F52-4C36-A894-D4492E1AC2C0}" destId="{4DA18897-E948-48DE-8249-597189C27F61}" srcOrd="3" destOrd="0" presId="urn:microsoft.com/office/officeart/2008/layout/IncreasingCircleProcess"/>
    <dgm:cxn modelId="{A1135AA3-B112-43BD-8A92-1AE7C1EAAFA1}" type="presParOf" srcId="{74EF9039-7E8B-42E3-BBFD-2749BF612619}" destId="{9BEF8B0F-587A-4BE7-8E2F-CF5070D0DB64}" srcOrd="1" destOrd="0" presId="urn:microsoft.com/office/officeart/2008/layout/IncreasingCircleProcess"/>
    <dgm:cxn modelId="{2B5B4E77-0B43-4A90-841A-E0370A8ED746}" type="presParOf" srcId="{74EF9039-7E8B-42E3-BBFD-2749BF612619}" destId="{C9E269C8-3312-448E-B62A-AA916118B612}" srcOrd="2" destOrd="0" presId="urn:microsoft.com/office/officeart/2008/layout/IncreasingCircleProcess"/>
    <dgm:cxn modelId="{A1624853-FCC2-42C8-BD76-ECD600460341}" type="presParOf" srcId="{C9E269C8-3312-448E-B62A-AA916118B612}" destId="{58C351DA-BA2C-4005-9F8E-6717B2C2EC43}" srcOrd="0" destOrd="0" presId="urn:microsoft.com/office/officeart/2008/layout/IncreasingCircleProcess"/>
    <dgm:cxn modelId="{296688B4-0512-4220-9FF5-C07557D1ABCE}" type="presParOf" srcId="{C9E269C8-3312-448E-B62A-AA916118B612}" destId="{4D41CF06-51CC-4E50-90E6-90A6F9FF58EB}" srcOrd="1" destOrd="0" presId="urn:microsoft.com/office/officeart/2008/layout/IncreasingCircleProcess"/>
    <dgm:cxn modelId="{34D011E2-DBCD-496A-972E-BEC9BA9AC645}" type="presParOf" srcId="{C9E269C8-3312-448E-B62A-AA916118B612}" destId="{84419651-5333-4ABB-BD2F-A7F8C0B09C22}" srcOrd="2" destOrd="0" presId="urn:microsoft.com/office/officeart/2008/layout/IncreasingCircleProcess"/>
    <dgm:cxn modelId="{16EC56B5-1229-40C5-AD1C-FA8B2CE67CE9}" type="presParOf" srcId="{C9E269C8-3312-448E-B62A-AA916118B612}" destId="{3F8711C5-3149-4638-B03F-98F0BD37442E}" srcOrd="3" destOrd="0" presId="urn:microsoft.com/office/officeart/2008/layout/IncreasingCircleProcess"/>
    <dgm:cxn modelId="{45FAF564-44B4-4D0E-92F3-6E5871C9BC63}" type="presParOf" srcId="{74EF9039-7E8B-42E3-BBFD-2749BF612619}" destId="{4A717A0C-0327-44E5-A9E0-3EA5F15D8E22}" srcOrd="3" destOrd="0" presId="urn:microsoft.com/office/officeart/2008/layout/IncreasingCircleProcess"/>
    <dgm:cxn modelId="{ADE9EE8B-7875-41EE-8B8D-4260F623865A}" type="presParOf" srcId="{74EF9039-7E8B-42E3-BBFD-2749BF612619}" destId="{726245E9-1676-4BBC-A77A-584E2C717251}" srcOrd="4" destOrd="0" presId="urn:microsoft.com/office/officeart/2008/layout/IncreasingCircleProcess"/>
    <dgm:cxn modelId="{A16159FC-5662-474F-86F8-F6050325A9DE}" type="presParOf" srcId="{726245E9-1676-4BBC-A77A-584E2C717251}" destId="{1AE3EFAB-FB08-46F4-8D1D-25AA5310E18E}" srcOrd="0" destOrd="0" presId="urn:microsoft.com/office/officeart/2008/layout/IncreasingCircleProcess"/>
    <dgm:cxn modelId="{CE7AB875-3E5F-4154-8DD9-70BABE78FD0F}" type="presParOf" srcId="{726245E9-1676-4BBC-A77A-584E2C717251}" destId="{33EC7F9D-0CFA-49F9-AFAA-AD4A3D6BB190}" srcOrd="1" destOrd="0" presId="urn:microsoft.com/office/officeart/2008/layout/IncreasingCircleProcess"/>
    <dgm:cxn modelId="{124F3C2F-922A-4ACD-8560-41EB0776F000}" type="presParOf" srcId="{726245E9-1676-4BBC-A77A-584E2C717251}" destId="{276A2930-DE0C-41D0-B9C3-75569F765CA7}" srcOrd="2" destOrd="0" presId="urn:microsoft.com/office/officeart/2008/layout/IncreasingCircleProcess"/>
    <dgm:cxn modelId="{F523EB70-6532-4F40-AC7E-83131CDD977F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Lei 9.717/98: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Recepcionada como lei complementar e a futura Lei de Responsabilidade Previdenciária definirá os parâmetros gerais para financiamento e utilização dos recursos.</a:t>
          </a:r>
          <a:endParaRPr lang="pt-BR" b="1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Plano de benefícios dos RPPS: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Somente aposentadoria e pensão;</a:t>
          </a:r>
        </a:p>
        <a:p>
          <a:r>
            <a:rPr lang="pt-BR" b="1" dirty="0" smtClean="0"/>
            <a:t>Mas prevê aposentadoria de servidor com deficiência e exporto a agentes nocivos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Outras regras que impactam </a:t>
          </a:r>
          <a:r>
            <a:rPr lang="pt-BR" b="1" dirty="0" err="1" smtClean="0">
              <a:solidFill>
                <a:srgbClr val="1F4E79"/>
              </a:solidFill>
            </a:rPr>
            <a:t>adm</a:t>
          </a:r>
          <a:r>
            <a:rPr lang="pt-BR" b="1" dirty="0" smtClean="0">
              <a:solidFill>
                <a:srgbClr val="1F4E79"/>
              </a:solidFill>
            </a:rPr>
            <a:t>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dirty="0" smtClean="0"/>
            <a:t>- Consórcio público</a:t>
          </a:r>
        </a:p>
        <a:p>
          <a:r>
            <a:rPr lang="pt-BR" dirty="0" smtClean="0"/>
            <a:t>- Regras de acumulação</a:t>
          </a:r>
        </a:p>
        <a:p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53A04F60-9F1D-4461-B669-3D0E12317A56}">
      <dgm:prSet phldrT="[Texto]"/>
      <dgm:spPr/>
      <dgm:t>
        <a:bodyPr/>
        <a:lstStyle/>
        <a:p>
          <a:endParaRPr lang="pt-BR" dirty="0"/>
        </a:p>
      </dgm:t>
    </dgm:pt>
    <dgm:pt modelId="{2206E89B-F778-449C-B7D7-7394F5FB8F53}" type="parTrans" cxnId="{9D8DB872-F743-42CD-8970-ACE29C8D4C20}">
      <dgm:prSet/>
      <dgm:spPr/>
      <dgm:t>
        <a:bodyPr/>
        <a:lstStyle/>
        <a:p>
          <a:endParaRPr lang="pt-BR"/>
        </a:p>
      </dgm:t>
    </dgm:pt>
    <dgm:pt modelId="{BBF333C7-08FA-4474-BE73-9E793CCD179B}" type="sibTrans" cxnId="{9D8DB872-F743-42CD-8970-ACE29C8D4C20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8DB872-F743-42CD-8970-ACE29C8D4C20}" srcId="{838D39BE-BB2C-4F99-B020-32E27BB575D4}" destId="{53A04F60-9F1D-4461-B669-3D0E12317A56}" srcOrd="1" destOrd="0" parTransId="{2206E89B-F778-449C-B7D7-7394F5FB8F53}" sibTransId="{BBF333C7-08FA-4474-BE73-9E793CCD179B}"/>
    <dgm:cxn modelId="{560CA7F8-9BF4-4021-9960-7C2042DE47DD}" type="presOf" srcId="{53A04F60-9F1D-4461-B669-3D0E12317A56}" destId="{84419651-5333-4ABB-BD2F-A7F8C0B09C22}" srcOrd="0" destOrd="1" presId="urn:microsoft.com/office/officeart/2008/layout/IncreasingCircleProcess"/>
    <dgm:cxn modelId="{497DCC46-336A-4C21-B8C7-7D13D2161B6F}" type="presOf" srcId="{07976336-D878-484F-A47D-C6858504686A}" destId="{36E801C1-735F-45B6-BA56-7C7B42BE40AD}" srcOrd="0" destOrd="0" presId="urn:microsoft.com/office/officeart/2008/layout/IncreasingCircleProcess"/>
    <dgm:cxn modelId="{F96AC3F8-7706-4CEF-AA25-1DAA7C0DBE37}" type="presOf" srcId="{AC0C555E-258C-4F6D-9790-3BBEACF770A0}" destId="{84419651-5333-4ABB-BD2F-A7F8C0B09C22}" srcOrd="0" destOrd="0" presId="urn:microsoft.com/office/officeart/2008/layout/IncreasingCircleProcess"/>
    <dgm:cxn modelId="{FB16A647-FDCD-4CF9-A1EC-71687BF37669}" type="presOf" srcId="{838D39BE-BB2C-4F99-B020-32E27BB575D4}" destId="{3F8711C5-3149-4638-B03F-98F0BD37442E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8F0D862E-662E-4B92-87CD-B971A581B949}" type="presOf" srcId="{35541D82-67F0-484D-BB0D-4B5955B5C839}" destId="{F9BD5861-19E1-4481-9A6D-74ACDD6F5ED0}" srcOrd="0" destOrd="0" presId="urn:microsoft.com/office/officeart/2008/layout/IncreasingCircleProcess"/>
    <dgm:cxn modelId="{B56DF5E8-3EC5-4DF0-83A5-A761E76E8FE1}" type="presOf" srcId="{FC6FF908-0D59-4AE8-AC32-0EA84938C789}" destId="{74EF9039-7E8B-42E3-BBFD-2749BF612619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94827116-E925-4F18-8424-37B0B4584494}" type="presOf" srcId="{133CD08A-E33B-4799-9D60-AAE4A43210D6}" destId="{276A2930-DE0C-41D0-B9C3-75569F765CA7}" srcOrd="0" destOrd="0" presId="urn:microsoft.com/office/officeart/2008/layout/IncreasingCircleProcess"/>
    <dgm:cxn modelId="{144F24A7-B01A-41AB-A154-AD02615F728F}" type="presOf" srcId="{709DD2DC-252D-464E-8384-21B395C6F27B}" destId="{4DA18897-E948-48DE-8249-597189C27F61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6E1DB8CC-1F72-473F-9F20-07071D73395F}" type="presParOf" srcId="{74EF9039-7E8B-42E3-BBFD-2749BF612619}" destId="{99B26682-2F52-4C36-A894-D4492E1AC2C0}" srcOrd="0" destOrd="0" presId="urn:microsoft.com/office/officeart/2008/layout/IncreasingCircleProcess"/>
    <dgm:cxn modelId="{93064A7E-5C7A-4128-863A-3E73A48A23CD}" type="presParOf" srcId="{99B26682-2F52-4C36-A894-D4492E1AC2C0}" destId="{A8E82347-D686-4B91-AA66-C2E592F8B5FF}" srcOrd="0" destOrd="0" presId="urn:microsoft.com/office/officeart/2008/layout/IncreasingCircleProcess"/>
    <dgm:cxn modelId="{A9091F37-13DD-4A5E-88CA-484EF29A9B9A}" type="presParOf" srcId="{99B26682-2F52-4C36-A894-D4492E1AC2C0}" destId="{4D3FC593-F38E-4002-98CE-107545F1C249}" srcOrd="1" destOrd="0" presId="urn:microsoft.com/office/officeart/2008/layout/IncreasingCircleProcess"/>
    <dgm:cxn modelId="{F9B56882-FAC7-432E-B51A-FFA5F4F00673}" type="presParOf" srcId="{99B26682-2F52-4C36-A894-D4492E1AC2C0}" destId="{36E801C1-735F-45B6-BA56-7C7B42BE40AD}" srcOrd="2" destOrd="0" presId="urn:microsoft.com/office/officeart/2008/layout/IncreasingCircleProcess"/>
    <dgm:cxn modelId="{9CEC5E33-E349-49FD-8904-5D34BCDA35AE}" type="presParOf" srcId="{99B26682-2F52-4C36-A894-D4492E1AC2C0}" destId="{4DA18897-E948-48DE-8249-597189C27F61}" srcOrd="3" destOrd="0" presId="urn:microsoft.com/office/officeart/2008/layout/IncreasingCircleProcess"/>
    <dgm:cxn modelId="{9F658095-D281-4BA8-AA2D-7533855BC990}" type="presParOf" srcId="{74EF9039-7E8B-42E3-BBFD-2749BF612619}" destId="{9BEF8B0F-587A-4BE7-8E2F-CF5070D0DB64}" srcOrd="1" destOrd="0" presId="urn:microsoft.com/office/officeart/2008/layout/IncreasingCircleProcess"/>
    <dgm:cxn modelId="{3E2646F6-D739-4CB8-B29B-5EB040956549}" type="presParOf" srcId="{74EF9039-7E8B-42E3-BBFD-2749BF612619}" destId="{C9E269C8-3312-448E-B62A-AA916118B612}" srcOrd="2" destOrd="0" presId="urn:microsoft.com/office/officeart/2008/layout/IncreasingCircleProcess"/>
    <dgm:cxn modelId="{71C4C4FC-91AB-4ECF-8F50-179EAF275BCF}" type="presParOf" srcId="{C9E269C8-3312-448E-B62A-AA916118B612}" destId="{58C351DA-BA2C-4005-9F8E-6717B2C2EC43}" srcOrd="0" destOrd="0" presId="urn:microsoft.com/office/officeart/2008/layout/IncreasingCircleProcess"/>
    <dgm:cxn modelId="{F086387A-8481-42DA-87C4-053E22BD6C94}" type="presParOf" srcId="{C9E269C8-3312-448E-B62A-AA916118B612}" destId="{4D41CF06-51CC-4E50-90E6-90A6F9FF58EB}" srcOrd="1" destOrd="0" presId="urn:microsoft.com/office/officeart/2008/layout/IncreasingCircleProcess"/>
    <dgm:cxn modelId="{0D500611-08A5-492F-820A-FAEE84307133}" type="presParOf" srcId="{C9E269C8-3312-448E-B62A-AA916118B612}" destId="{84419651-5333-4ABB-BD2F-A7F8C0B09C22}" srcOrd="2" destOrd="0" presId="urn:microsoft.com/office/officeart/2008/layout/IncreasingCircleProcess"/>
    <dgm:cxn modelId="{66E0EB66-8A98-4684-8FFD-44F6C86592F7}" type="presParOf" srcId="{C9E269C8-3312-448E-B62A-AA916118B612}" destId="{3F8711C5-3149-4638-B03F-98F0BD37442E}" srcOrd="3" destOrd="0" presId="urn:microsoft.com/office/officeart/2008/layout/IncreasingCircleProcess"/>
    <dgm:cxn modelId="{34B529ED-3327-4767-8520-8FAF671D29AC}" type="presParOf" srcId="{74EF9039-7E8B-42E3-BBFD-2749BF612619}" destId="{4A717A0C-0327-44E5-A9E0-3EA5F15D8E22}" srcOrd="3" destOrd="0" presId="urn:microsoft.com/office/officeart/2008/layout/IncreasingCircleProcess"/>
    <dgm:cxn modelId="{2428D13B-BDC0-41D9-8C49-B2F56D86B70A}" type="presParOf" srcId="{74EF9039-7E8B-42E3-BBFD-2749BF612619}" destId="{726245E9-1676-4BBC-A77A-584E2C717251}" srcOrd="4" destOrd="0" presId="urn:microsoft.com/office/officeart/2008/layout/IncreasingCircleProcess"/>
    <dgm:cxn modelId="{D6FDB8BB-0146-493D-A9BD-1115F503708A}" type="presParOf" srcId="{726245E9-1676-4BBC-A77A-584E2C717251}" destId="{1AE3EFAB-FB08-46F4-8D1D-25AA5310E18E}" srcOrd="0" destOrd="0" presId="urn:microsoft.com/office/officeart/2008/layout/IncreasingCircleProcess"/>
    <dgm:cxn modelId="{4ABAEA69-3FCD-43C0-9035-AFEFE791C013}" type="presParOf" srcId="{726245E9-1676-4BBC-A77A-584E2C717251}" destId="{33EC7F9D-0CFA-49F9-AFAA-AD4A3D6BB190}" srcOrd="1" destOrd="0" presId="urn:microsoft.com/office/officeart/2008/layout/IncreasingCircleProcess"/>
    <dgm:cxn modelId="{2E4A98C5-9381-4D38-ABA7-4A1A7EC6F86D}" type="presParOf" srcId="{726245E9-1676-4BBC-A77A-584E2C717251}" destId="{276A2930-DE0C-41D0-B9C3-75569F765CA7}" srcOrd="2" destOrd="0" presId="urn:microsoft.com/office/officeart/2008/layout/IncreasingCircleProcess"/>
    <dgm:cxn modelId="{7772ADC0-2EC0-488E-9118-5A65A5FB394B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Lei Compl. 109/2001: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O plano de custeio estabelecerá o nível de contribuição necessário à constituição das reservas à cobertura das </a:t>
          </a:r>
          <a:r>
            <a:rPr lang="pt-BR" b="1" u="sng" dirty="0" smtClean="0"/>
            <a:t>demais despesas</a:t>
          </a:r>
          <a:r>
            <a:rPr lang="pt-BR" b="1" dirty="0" smtClean="0"/>
            <a:t>, em conformidade com critérios fixados pelo órgão regulador e fiscalizador</a:t>
          </a:r>
          <a:endParaRPr lang="pt-BR" b="1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err="1" smtClean="0">
              <a:solidFill>
                <a:srgbClr val="1F4E79"/>
              </a:solidFill>
            </a:rPr>
            <a:t>Resol</a:t>
          </a:r>
          <a:r>
            <a:rPr lang="pt-BR" b="1" dirty="0" smtClean="0">
              <a:solidFill>
                <a:srgbClr val="1F4E79"/>
              </a:solidFill>
            </a:rPr>
            <a:t>. CGPC nº 20/2009: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Dispõe sobre os critérios e limites para custeio das despesas administrativas pelas EFPC;</a:t>
          </a:r>
        </a:p>
        <a:p>
          <a:r>
            <a:rPr lang="pt-BR" b="1" dirty="0" smtClean="0"/>
            <a:t>Atribuições do Conselho Deliberativo 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err="1" smtClean="0">
              <a:solidFill>
                <a:srgbClr val="1F4E79"/>
              </a:solidFill>
            </a:rPr>
            <a:t>Resol</a:t>
          </a:r>
          <a:r>
            <a:rPr lang="pt-BR" b="1" dirty="0" smtClean="0">
              <a:solidFill>
                <a:srgbClr val="1F4E79"/>
              </a:solidFill>
            </a:rPr>
            <a:t>. CNPC 08/2011:  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dirty="0" smtClean="0"/>
            <a:t>-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A93814-642F-45B6-B114-465BEDF1B038}" type="presOf" srcId="{FC6FF908-0D59-4AE8-AC32-0EA84938C789}" destId="{74EF9039-7E8B-42E3-BBFD-2749BF612619}" srcOrd="0" destOrd="0" presId="urn:microsoft.com/office/officeart/2008/layout/IncreasingCircleProcess"/>
    <dgm:cxn modelId="{33773B66-5324-40CA-9472-D317DC6A41C1}" type="presOf" srcId="{838D39BE-BB2C-4F99-B020-32E27BB575D4}" destId="{3F8711C5-3149-4638-B03F-98F0BD37442E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2158F2C8-A057-4109-86C9-1427D80AF274}" type="presOf" srcId="{709DD2DC-252D-464E-8384-21B395C6F27B}" destId="{4DA18897-E948-48DE-8249-597189C27F61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3B4E56B5-7986-46D3-9B7C-C967F025ECDD}" type="presOf" srcId="{35541D82-67F0-484D-BB0D-4B5955B5C839}" destId="{F9BD5861-19E1-4481-9A6D-74ACDD6F5ED0}" srcOrd="0" destOrd="0" presId="urn:microsoft.com/office/officeart/2008/layout/IncreasingCircleProcess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CA68A910-AE60-4B05-AD64-F5F5BB2B15C4}" type="presOf" srcId="{07976336-D878-484F-A47D-C6858504686A}" destId="{36E801C1-735F-45B6-BA56-7C7B42BE40AD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38F835EE-D7E2-4FB2-A27D-D2BC906C8FE7}" type="presOf" srcId="{133CD08A-E33B-4799-9D60-AAE4A43210D6}" destId="{276A2930-DE0C-41D0-B9C3-75569F765CA7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3E429D1D-4A66-43E8-98A9-423095088DE1}" type="presOf" srcId="{AC0C555E-258C-4F6D-9790-3BBEACF770A0}" destId="{84419651-5333-4ABB-BD2F-A7F8C0B09C22}" srcOrd="0" destOrd="0" presId="urn:microsoft.com/office/officeart/2008/layout/IncreasingCircleProcess"/>
    <dgm:cxn modelId="{746AE80E-DD63-49CE-8D14-5D221C3904C4}" type="presParOf" srcId="{74EF9039-7E8B-42E3-BBFD-2749BF612619}" destId="{99B26682-2F52-4C36-A894-D4492E1AC2C0}" srcOrd="0" destOrd="0" presId="urn:microsoft.com/office/officeart/2008/layout/IncreasingCircleProcess"/>
    <dgm:cxn modelId="{CF4F52A8-E432-422B-AE95-E9B87C7D8C37}" type="presParOf" srcId="{99B26682-2F52-4C36-A894-D4492E1AC2C0}" destId="{A8E82347-D686-4B91-AA66-C2E592F8B5FF}" srcOrd="0" destOrd="0" presId="urn:microsoft.com/office/officeart/2008/layout/IncreasingCircleProcess"/>
    <dgm:cxn modelId="{71F7FF14-13E1-48C0-98E2-DCD6B50FE8DE}" type="presParOf" srcId="{99B26682-2F52-4C36-A894-D4492E1AC2C0}" destId="{4D3FC593-F38E-4002-98CE-107545F1C249}" srcOrd="1" destOrd="0" presId="urn:microsoft.com/office/officeart/2008/layout/IncreasingCircleProcess"/>
    <dgm:cxn modelId="{F543A83A-86D4-4389-A429-DC32CB3562EC}" type="presParOf" srcId="{99B26682-2F52-4C36-A894-D4492E1AC2C0}" destId="{36E801C1-735F-45B6-BA56-7C7B42BE40AD}" srcOrd="2" destOrd="0" presId="urn:microsoft.com/office/officeart/2008/layout/IncreasingCircleProcess"/>
    <dgm:cxn modelId="{C73874AD-4EF7-4486-8EAD-031C1060FE01}" type="presParOf" srcId="{99B26682-2F52-4C36-A894-D4492E1AC2C0}" destId="{4DA18897-E948-48DE-8249-597189C27F61}" srcOrd="3" destOrd="0" presId="urn:microsoft.com/office/officeart/2008/layout/IncreasingCircleProcess"/>
    <dgm:cxn modelId="{11A7015C-8D5A-48F4-B042-D86B22859413}" type="presParOf" srcId="{74EF9039-7E8B-42E3-BBFD-2749BF612619}" destId="{9BEF8B0F-587A-4BE7-8E2F-CF5070D0DB64}" srcOrd="1" destOrd="0" presId="urn:microsoft.com/office/officeart/2008/layout/IncreasingCircleProcess"/>
    <dgm:cxn modelId="{6258B068-C866-4C2B-A3AA-5665A90AE01F}" type="presParOf" srcId="{74EF9039-7E8B-42E3-BBFD-2749BF612619}" destId="{C9E269C8-3312-448E-B62A-AA916118B612}" srcOrd="2" destOrd="0" presId="urn:microsoft.com/office/officeart/2008/layout/IncreasingCircleProcess"/>
    <dgm:cxn modelId="{857C73EF-C47A-4B6C-A71B-872DF1B7BC13}" type="presParOf" srcId="{C9E269C8-3312-448E-B62A-AA916118B612}" destId="{58C351DA-BA2C-4005-9F8E-6717B2C2EC43}" srcOrd="0" destOrd="0" presId="urn:microsoft.com/office/officeart/2008/layout/IncreasingCircleProcess"/>
    <dgm:cxn modelId="{CEBAE86E-B137-4E9B-AB25-7793F812D462}" type="presParOf" srcId="{C9E269C8-3312-448E-B62A-AA916118B612}" destId="{4D41CF06-51CC-4E50-90E6-90A6F9FF58EB}" srcOrd="1" destOrd="0" presId="urn:microsoft.com/office/officeart/2008/layout/IncreasingCircleProcess"/>
    <dgm:cxn modelId="{272C1067-F57B-4A9E-A7BC-6A3DF10FD4FF}" type="presParOf" srcId="{C9E269C8-3312-448E-B62A-AA916118B612}" destId="{84419651-5333-4ABB-BD2F-A7F8C0B09C22}" srcOrd="2" destOrd="0" presId="urn:microsoft.com/office/officeart/2008/layout/IncreasingCircleProcess"/>
    <dgm:cxn modelId="{9FFA117C-EE24-45AC-8BDC-FF90C25028E3}" type="presParOf" srcId="{C9E269C8-3312-448E-B62A-AA916118B612}" destId="{3F8711C5-3149-4638-B03F-98F0BD37442E}" srcOrd="3" destOrd="0" presId="urn:microsoft.com/office/officeart/2008/layout/IncreasingCircleProcess"/>
    <dgm:cxn modelId="{EB7CFDB8-37B5-49EA-A2C7-E53B9F8EDB55}" type="presParOf" srcId="{74EF9039-7E8B-42E3-BBFD-2749BF612619}" destId="{4A717A0C-0327-44E5-A9E0-3EA5F15D8E22}" srcOrd="3" destOrd="0" presId="urn:microsoft.com/office/officeart/2008/layout/IncreasingCircleProcess"/>
    <dgm:cxn modelId="{86104D0B-1016-4872-9E47-B59E1F22C2AA}" type="presParOf" srcId="{74EF9039-7E8B-42E3-BBFD-2749BF612619}" destId="{726245E9-1676-4BBC-A77A-584E2C717251}" srcOrd="4" destOrd="0" presId="urn:microsoft.com/office/officeart/2008/layout/IncreasingCircleProcess"/>
    <dgm:cxn modelId="{39391FCD-3AB7-46AA-A625-EBC9FA6295C1}" type="presParOf" srcId="{726245E9-1676-4BBC-A77A-584E2C717251}" destId="{1AE3EFAB-FB08-46F4-8D1D-25AA5310E18E}" srcOrd="0" destOrd="0" presId="urn:microsoft.com/office/officeart/2008/layout/IncreasingCircleProcess"/>
    <dgm:cxn modelId="{14BC64CD-B6B0-4109-A241-CFE5AF7E5DEA}" type="presParOf" srcId="{726245E9-1676-4BBC-A77A-584E2C717251}" destId="{33EC7F9D-0CFA-49F9-AFAA-AD4A3D6BB190}" srcOrd="1" destOrd="0" presId="urn:microsoft.com/office/officeart/2008/layout/IncreasingCircleProcess"/>
    <dgm:cxn modelId="{F1CFD3F2-4B49-4122-AD43-73B6A00D3ECC}" type="presParOf" srcId="{726245E9-1676-4BBC-A77A-584E2C717251}" destId="{276A2930-DE0C-41D0-B9C3-75569F765CA7}" srcOrd="2" destOrd="0" presId="urn:microsoft.com/office/officeart/2008/layout/IncreasingCircleProcess"/>
    <dgm:cxn modelId="{380F9EFF-A795-4DBC-83EC-D6B178937610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2C3964-EB74-4B0C-A927-187839CDB9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930D54-AFBF-4833-95DD-C1CA77E7347E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Pequenos RPPS enfrentam dificuldade para custear suas despesas administrativas com o atual limite da taxa de administração de 2% sobre a remuneração bruta.</a:t>
          </a:r>
          <a:endParaRPr lang="pt-BR" sz="2000" dirty="0">
            <a:solidFill>
              <a:schemeClr val="bg1"/>
            </a:solidFill>
          </a:endParaRPr>
        </a:p>
      </dgm:t>
    </dgm:pt>
    <dgm:pt modelId="{DF38FA96-4C0F-408F-B06D-6E377A957D08}" type="parTrans" cxnId="{0ED3A415-6D77-4AC6-9263-7AE424ECE74F}">
      <dgm:prSet/>
      <dgm:spPr/>
      <dgm:t>
        <a:bodyPr/>
        <a:lstStyle/>
        <a:p>
          <a:endParaRPr lang="pt-BR"/>
        </a:p>
      </dgm:t>
    </dgm:pt>
    <dgm:pt modelId="{55E18CA8-7C7C-4022-AAFB-B6A6CB8BE468}" type="sibTrans" cxnId="{0ED3A415-6D77-4AC6-9263-7AE424ECE74F}">
      <dgm:prSet/>
      <dgm:spPr/>
      <dgm:t>
        <a:bodyPr/>
        <a:lstStyle/>
        <a:p>
          <a:endParaRPr lang="pt-BR"/>
        </a:p>
      </dgm:t>
    </dgm:pt>
    <dgm:pt modelId="{D091A633-DDFF-4B4C-B49A-CCC87597453F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Base de cálculo da taxa de administração (remuneração bruta dos servidores ativos, aposentados e pensionistas) maior que base de cálculo da contribuição que custeia a taxa (remuneração de contribuição dos servidores ativos), resultando em financiamento insuficiente.</a:t>
          </a:r>
          <a:endParaRPr lang="pt-BR" sz="2000" dirty="0">
            <a:solidFill>
              <a:schemeClr val="bg1"/>
            </a:solidFill>
          </a:endParaRPr>
        </a:p>
      </dgm:t>
    </dgm:pt>
    <dgm:pt modelId="{509FD5F6-2790-4A62-9E73-6A79C0863EB2}" type="parTrans" cxnId="{816FB1BC-0DCE-41C0-871B-43C77B439295}">
      <dgm:prSet/>
      <dgm:spPr/>
      <dgm:t>
        <a:bodyPr/>
        <a:lstStyle/>
        <a:p>
          <a:endParaRPr lang="pt-BR"/>
        </a:p>
      </dgm:t>
    </dgm:pt>
    <dgm:pt modelId="{C9869CE4-AEB8-4C76-8865-BD7B3D6D6C4B}" type="sibTrans" cxnId="{816FB1BC-0DCE-41C0-871B-43C77B439295}">
      <dgm:prSet/>
      <dgm:spPr/>
      <dgm:t>
        <a:bodyPr/>
        <a:lstStyle/>
        <a:p>
          <a:endParaRPr lang="pt-BR"/>
        </a:p>
      </dgm:t>
    </dgm:pt>
    <dgm:pt modelId="{2FB774E9-10BF-4C48-ABE5-BA0ECEA5881E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Despesas excessivas com contratação de consultorias (“apropriação” da taxa de administração).</a:t>
          </a:r>
          <a:endParaRPr lang="pt-BR" sz="2000" dirty="0">
            <a:solidFill>
              <a:schemeClr val="bg1"/>
            </a:solidFill>
          </a:endParaRPr>
        </a:p>
      </dgm:t>
    </dgm:pt>
    <dgm:pt modelId="{C5F24B44-63F9-4119-AF35-B074E9A4300C}" type="parTrans" cxnId="{1BBC4612-469C-41A7-9FF4-87FDB5C5C92F}">
      <dgm:prSet/>
      <dgm:spPr/>
      <dgm:t>
        <a:bodyPr/>
        <a:lstStyle/>
        <a:p>
          <a:endParaRPr lang="pt-BR"/>
        </a:p>
      </dgm:t>
    </dgm:pt>
    <dgm:pt modelId="{5946CBB2-DE01-4475-B459-5228EE5ABEA6}" type="sibTrans" cxnId="{1BBC4612-469C-41A7-9FF4-87FDB5C5C92F}">
      <dgm:prSet/>
      <dgm:spPr/>
      <dgm:t>
        <a:bodyPr/>
        <a:lstStyle/>
        <a:p>
          <a:endParaRPr lang="pt-BR"/>
        </a:p>
      </dgm:t>
    </dgm:pt>
    <dgm:pt modelId="{9EA17583-ED34-4A81-9DC0-4895EC436C53}" type="pres">
      <dgm:prSet presAssocID="{EF2C3964-EB74-4B0C-A927-187839CDB9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28D6602-D8AD-413A-9F8A-39B366089577}" type="pres">
      <dgm:prSet presAssocID="{90930D54-AFBF-4833-95DD-C1CA77E7347E}" presName="parentLin" presStyleCnt="0"/>
      <dgm:spPr/>
    </dgm:pt>
    <dgm:pt modelId="{A2C65774-BE88-4217-B836-E8F58EB873BC}" type="pres">
      <dgm:prSet presAssocID="{90930D54-AFBF-4833-95DD-C1CA77E7347E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392894D1-FEB1-4510-8F8E-DB226DDF913A}" type="pres">
      <dgm:prSet presAssocID="{90930D54-AFBF-4833-95DD-C1CA77E7347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DABA02-CC15-4759-940D-165CF0F963E4}" type="pres">
      <dgm:prSet presAssocID="{90930D54-AFBF-4833-95DD-C1CA77E7347E}" presName="negativeSpace" presStyleCnt="0"/>
      <dgm:spPr/>
    </dgm:pt>
    <dgm:pt modelId="{3AA724D2-85C8-44B6-968D-F14E722F7E4D}" type="pres">
      <dgm:prSet presAssocID="{90930D54-AFBF-4833-95DD-C1CA77E7347E}" presName="childText" presStyleLbl="conFgAcc1" presStyleIdx="0" presStyleCnt="3">
        <dgm:presLayoutVars>
          <dgm:bulletEnabled val="1"/>
        </dgm:presLayoutVars>
      </dgm:prSet>
      <dgm:spPr/>
    </dgm:pt>
    <dgm:pt modelId="{4F700E31-EA27-4C42-983E-83705F90369F}" type="pres">
      <dgm:prSet presAssocID="{55E18CA8-7C7C-4022-AAFB-B6A6CB8BE468}" presName="spaceBetweenRectangles" presStyleCnt="0"/>
      <dgm:spPr/>
    </dgm:pt>
    <dgm:pt modelId="{BFF865F5-E92C-483D-A76B-9F18A912371C}" type="pres">
      <dgm:prSet presAssocID="{D091A633-DDFF-4B4C-B49A-CCC87597453F}" presName="parentLin" presStyleCnt="0"/>
      <dgm:spPr/>
    </dgm:pt>
    <dgm:pt modelId="{987E5644-3A3A-4D93-92E7-2994DE79CEFA}" type="pres">
      <dgm:prSet presAssocID="{D091A633-DDFF-4B4C-B49A-CCC87597453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13122D9-6819-4E57-9042-8CD52ACB1D07}" type="pres">
      <dgm:prSet presAssocID="{D091A633-DDFF-4B4C-B49A-CCC87597453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1FE735-4F88-43E8-97BA-9086F0350AA6}" type="pres">
      <dgm:prSet presAssocID="{D091A633-DDFF-4B4C-B49A-CCC87597453F}" presName="negativeSpace" presStyleCnt="0"/>
      <dgm:spPr/>
    </dgm:pt>
    <dgm:pt modelId="{01D60656-2210-4320-888A-988F78E840AA}" type="pres">
      <dgm:prSet presAssocID="{D091A633-DDFF-4B4C-B49A-CCC87597453F}" presName="childText" presStyleLbl="conFgAcc1" presStyleIdx="1" presStyleCnt="3">
        <dgm:presLayoutVars>
          <dgm:bulletEnabled val="1"/>
        </dgm:presLayoutVars>
      </dgm:prSet>
      <dgm:spPr/>
    </dgm:pt>
    <dgm:pt modelId="{C37D7926-828B-44A3-8AB2-9EDDB6B2175B}" type="pres">
      <dgm:prSet presAssocID="{C9869CE4-AEB8-4C76-8865-BD7B3D6D6C4B}" presName="spaceBetweenRectangles" presStyleCnt="0"/>
      <dgm:spPr/>
    </dgm:pt>
    <dgm:pt modelId="{2114332D-E437-4434-87C1-EF7E3E7F83A8}" type="pres">
      <dgm:prSet presAssocID="{2FB774E9-10BF-4C48-ABE5-BA0ECEA5881E}" presName="parentLin" presStyleCnt="0"/>
      <dgm:spPr/>
    </dgm:pt>
    <dgm:pt modelId="{652752C2-025E-4FE7-A523-B1056EE5B61B}" type="pres">
      <dgm:prSet presAssocID="{2FB774E9-10BF-4C48-ABE5-BA0ECEA5881E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93AB8E9C-AF93-4311-864D-358E2C617B93}" type="pres">
      <dgm:prSet presAssocID="{2FB774E9-10BF-4C48-ABE5-BA0ECEA5881E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F69B22-DA72-43A9-8E85-8C52921B91E1}" type="pres">
      <dgm:prSet presAssocID="{2FB774E9-10BF-4C48-ABE5-BA0ECEA5881E}" presName="negativeSpace" presStyleCnt="0"/>
      <dgm:spPr/>
    </dgm:pt>
    <dgm:pt modelId="{46323664-1B0F-4C3B-B67F-305BE5C7F6A7}" type="pres">
      <dgm:prSet presAssocID="{2FB774E9-10BF-4C48-ABE5-BA0ECEA588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1CAA72-8C76-40D1-84AA-799252E73004}" type="presOf" srcId="{2FB774E9-10BF-4C48-ABE5-BA0ECEA5881E}" destId="{93AB8E9C-AF93-4311-864D-358E2C617B93}" srcOrd="1" destOrd="0" presId="urn:microsoft.com/office/officeart/2005/8/layout/list1"/>
    <dgm:cxn modelId="{F18A8F2D-D824-4905-ACB6-3D9885B8B045}" type="presOf" srcId="{EF2C3964-EB74-4B0C-A927-187839CDB95F}" destId="{9EA17583-ED34-4A81-9DC0-4895EC436C53}" srcOrd="0" destOrd="0" presId="urn:microsoft.com/office/officeart/2005/8/layout/list1"/>
    <dgm:cxn modelId="{816FB1BC-0DCE-41C0-871B-43C77B439295}" srcId="{EF2C3964-EB74-4B0C-A927-187839CDB95F}" destId="{D091A633-DDFF-4B4C-B49A-CCC87597453F}" srcOrd="1" destOrd="0" parTransId="{509FD5F6-2790-4A62-9E73-6A79C0863EB2}" sibTransId="{C9869CE4-AEB8-4C76-8865-BD7B3D6D6C4B}"/>
    <dgm:cxn modelId="{D3E25BD5-5CDD-4FBE-ADAC-60654ADA8D6B}" type="presOf" srcId="{90930D54-AFBF-4833-95DD-C1CA77E7347E}" destId="{A2C65774-BE88-4217-B836-E8F58EB873BC}" srcOrd="0" destOrd="0" presId="urn:microsoft.com/office/officeart/2005/8/layout/list1"/>
    <dgm:cxn modelId="{15FC60C0-3CD0-4722-8F79-80F9B8EC6733}" type="presOf" srcId="{2FB774E9-10BF-4C48-ABE5-BA0ECEA5881E}" destId="{652752C2-025E-4FE7-A523-B1056EE5B61B}" srcOrd="0" destOrd="0" presId="urn:microsoft.com/office/officeart/2005/8/layout/list1"/>
    <dgm:cxn modelId="{70740274-0610-4732-8B36-6ACA5ABFF075}" type="presOf" srcId="{D091A633-DDFF-4B4C-B49A-CCC87597453F}" destId="{987E5644-3A3A-4D93-92E7-2994DE79CEFA}" srcOrd="0" destOrd="0" presId="urn:microsoft.com/office/officeart/2005/8/layout/list1"/>
    <dgm:cxn modelId="{8D2612DE-386F-43D3-B1E0-3AED50078744}" type="presOf" srcId="{D091A633-DDFF-4B4C-B49A-CCC87597453F}" destId="{213122D9-6819-4E57-9042-8CD52ACB1D07}" srcOrd="1" destOrd="0" presId="urn:microsoft.com/office/officeart/2005/8/layout/list1"/>
    <dgm:cxn modelId="{1BBC4612-469C-41A7-9FF4-87FDB5C5C92F}" srcId="{EF2C3964-EB74-4B0C-A927-187839CDB95F}" destId="{2FB774E9-10BF-4C48-ABE5-BA0ECEA5881E}" srcOrd="2" destOrd="0" parTransId="{C5F24B44-63F9-4119-AF35-B074E9A4300C}" sibTransId="{5946CBB2-DE01-4475-B459-5228EE5ABEA6}"/>
    <dgm:cxn modelId="{ECB88E31-35D0-4D53-A217-EFB20A9EF1A5}" type="presOf" srcId="{90930D54-AFBF-4833-95DD-C1CA77E7347E}" destId="{392894D1-FEB1-4510-8F8E-DB226DDF913A}" srcOrd="1" destOrd="0" presId="urn:microsoft.com/office/officeart/2005/8/layout/list1"/>
    <dgm:cxn modelId="{0ED3A415-6D77-4AC6-9263-7AE424ECE74F}" srcId="{EF2C3964-EB74-4B0C-A927-187839CDB95F}" destId="{90930D54-AFBF-4833-95DD-C1CA77E7347E}" srcOrd="0" destOrd="0" parTransId="{DF38FA96-4C0F-408F-B06D-6E377A957D08}" sibTransId="{55E18CA8-7C7C-4022-AAFB-B6A6CB8BE468}"/>
    <dgm:cxn modelId="{72811036-598A-4605-A107-DC364A8A3690}" type="presParOf" srcId="{9EA17583-ED34-4A81-9DC0-4895EC436C53}" destId="{828D6602-D8AD-413A-9F8A-39B366089577}" srcOrd="0" destOrd="0" presId="urn:microsoft.com/office/officeart/2005/8/layout/list1"/>
    <dgm:cxn modelId="{3A5A6143-3E25-4CF8-8442-7B64F3A43B4D}" type="presParOf" srcId="{828D6602-D8AD-413A-9F8A-39B366089577}" destId="{A2C65774-BE88-4217-B836-E8F58EB873BC}" srcOrd="0" destOrd="0" presId="urn:microsoft.com/office/officeart/2005/8/layout/list1"/>
    <dgm:cxn modelId="{020D189E-4AF3-46FF-8B3F-80E055F8094E}" type="presParOf" srcId="{828D6602-D8AD-413A-9F8A-39B366089577}" destId="{392894D1-FEB1-4510-8F8E-DB226DDF913A}" srcOrd="1" destOrd="0" presId="urn:microsoft.com/office/officeart/2005/8/layout/list1"/>
    <dgm:cxn modelId="{69D81EBD-8650-42E7-B809-DC2FF4D37F83}" type="presParOf" srcId="{9EA17583-ED34-4A81-9DC0-4895EC436C53}" destId="{57DABA02-CC15-4759-940D-165CF0F963E4}" srcOrd="1" destOrd="0" presId="urn:microsoft.com/office/officeart/2005/8/layout/list1"/>
    <dgm:cxn modelId="{E4290089-D435-484C-B01B-8EF364C22290}" type="presParOf" srcId="{9EA17583-ED34-4A81-9DC0-4895EC436C53}" destId="{3AA724D2-85C8-44B6-968D-F14E722F7E4D}" srcOrd="2" destOrd="0" presId="urn:microsoft.com/office/officeart/2005/8/layout/list1"/>
    <dgm:cxn modelId="{33594F0F-55A7-4659-82C7-556BB9B5F290}" type="presParOf" srcId="{9EA17583-ED34-4A81-9DC0-4895EC436C53}" destId="{4F700E31-EA27-4C42-983E-83705F90369F}" srcOrd="3" destOrd="0" presId="urn:microsoft.com/office/officeart/2005/8/layout/list1"/>
    <dgm:cxn modelId="{A9FC3FA8-20F0-4E00-9787-C7732CEFA126}" type="presParOf" srcId="{9EA17583-ED34-4A81-9DC0-4895EC436C53}" destId="{BFF865F5-E92C-483D-A76B-9F18A912371C}" srcOrd="4" destOrd="0" presId="urn:microsoft.com/office/officeart/2005/8/layout/list1"/>
    <dgm:cxn modelId="{76E55D9A-5339-4F89-BDAE-635E60508EC5}" type="presParOf" srcId="{BFF865F5-E92C-483D-A76B-9F18A912371C}" destId="{987E5644-3A3A-4D93-92E7-2994DE79CEFA}" srcOrd="0" destOrd="0" presId="urn:microsoft.com/office/officeart/2005/8/layout/list1"/>
    <dgm:cxn modelId="{BB87F41A-434C-4FFA-A8C1-BABF2EE1966E}" type="presParOf" srcId="{BFF865F5-E92C-483D-A76B-9F18A912371C}" destId="{213122D9-6819-4E57-9042-8CD52ACB1D07}" srcOrd="1" destOrd="0" presId="urn:microsoft.com/office/officeart/2005/8/layout/list1"/>
    <dgm:cxn modelId="{BA7818F9-594E-43DB-91CB-E715A3D9B086}" type="presParOf" srcId="{9EA17583-ED34-4A81-9DC0-4895EC436C53}" destId="{5B1FE735-4F88-43E8-97BA-9086F0350AA6}" srcOrd="5" destOrd="0" presId="urn:microsoft.com/office/officeart/2005/8/layout/list1"/>
    <dgm:cxn modelId="{67DA11BE-BC76-4A01-9AA9-DA4463A0A6F8}" type="presParOf" srcId="{9EA17583-ED34-4A81-9DC0-4895EC436C53}" destId="{01D60656-2210-4320-888A-988F78E840AA}" srcOrd="6" destOrd="0" presId="urn:microsoft.com/office/officeart/2005/8/layout/list1"/>
    <dgm:cxn modelId="{B74F2114-2EC0-4188-86E6-030DE0FE1464}" type="presParOf" srcId="{9EA17583-ED34-4A81-9DC0-4895EC436C53}" destId="{C37D7926-828B-44A3-8AB2-9EDDB6B2175B}" srcOrd="7" destOrd="0" presId="urn:microsoft.com/office/officeart/2005/8/layout/list1"/>
    <dgm:cxn modelId="{38D89088-A7F6-4A11-A4E4-0EEEE01B306A}" type="presParOf" srcId="{9EA17583-ED34-4A81-9DC0-4895EC436C53}" destId="{2114332D-E437-4434-87C1-EF7E3E7F83A8}" srcOrd="8" destOrd="0" presId="urn:microsoft.com/office/officeart/2005/8/layout/list1"/>
    <dgm:cxn modelId="{06BC1D95-331F-4417-B94A-D915C1E8AF59}" type="presParOf" srcId="{2114332D-E437-4434-87C1-EF7E3E7F83A8}" destId="{652752C2-025E-4FE7-A523-B1056EE5B61B}" srcOrd="0" destOrd="0" presId="urn:microsoft.com/office/officeart/2005/8/layout/list1"/>
    <dgm:cxn modelId="{3C86527F-D69B-4985-94FB-1D4EE4415127}" type="presParOf" srcId="{2114332D-E437-4434-87C1-EF7E3E7F83A8}" destId="{93AB8E9C-AF93-4311-864D-358E2C617B93}" srcOrd="1" destOrd="0" presId="urn:microsoft.com/office/officeart/2005/8/layout/list1"/>
    <dgm:cxn modelId="{79872313-B84B-4AA4-96FA-CFE926D68BA9}" type="presParOf" srcId="{9EA17583-ED34-4A81-9DC0-4895EC436C53}" destId="{59F69B22-DA72-43A9-8E85-8C52921B91E1}" srcOrd="9" destOrd="0" presId="urn:microsoft.com/office/officeart/2005/8/layout/list1"/>
    <dgm:cxn modelId="{2E6B98EB-09D0-470B-A0F5-8E58F53F0CDF}" type="presParOf" srcId="{9EA17583-ED34-4A81-9DC0-4895EC436C53}" destId="{46323664-1B0F-4C3B-B67F-305BE5C7F6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545D-2BCF-473E-B36D-94E1DA1077A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AB35-DE8B-4729-831B-B4234105B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package" Target="../embeddings/Planilha_do_Microsoft_Excel1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Planilha_do_Microsoft_Excel3.xlsx"/><Relationship Id="rId5" Type="http://schemas.openxmlformats.org/officeDocument/2006/relationships/image" Target="../media/image20.emf"/><Relationship Id="rId4" Type="http://schemas.openxmlformats.org/officeDocument/2006/relationships/package" Target="../embeddings/Planilha_do_Microsoft_Excel2.xls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 A REGULAÇÃO DA TAXA DE ADMINISTRAÇÃO NAS EFPC?</a:t>
            </a:r>
          </a:p>
        </p:txBody>
      </p:sp>
    </p:spTree>
    <p:extLst>
      <p:ext uri="{BB962C8B-B14F-4D97-AF65-F5344CB8AC3E}">
        <p14:creationId xmlns:p14="http://schemas.microsoft.com/office/powerpoint/2010/main" val="58963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DADOS DOS RPPS RELATIVOS À TAXA DE </a:t>
            </a: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ADMIN. RPPS:</a:t>
            </a:r>
            <a:endParaRPr lang="pt-BR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042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304565" y="902548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regulação da “Taxa de Adm.” RPC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83355218"/>
              </p:ext>
            </p:extLst>
          </p:nvPr>
        </p:nvGraphicFramePr>
        <p:xfrm>
          <a:off x="283334" y="1829461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26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5446" y="718564"/>
            <a:ext cx="12375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Conceitos </a:t>
            </a:r>
            <a:r>
              <a:rPr lang="pt-BR" sz="30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pt-BR" sz="30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CGPC 29/09):</a:t>
            </a:r>
          </a:p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793ECA1-E25F-2745-A6C0-F8DF81E99EA1}"/>
              </a:ext>
            </a:extLst>
          </p:cNvPr>
          <p:cNvSpPr txBox="1"/>
          <p:nvPr/>
        </p:nvSpPr>
        <p:spPr>
          <a:xfrm>
            <a:off x="212035" y="1316646"/>
            <a:ext cx="120859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despesas </a:t>
            </a:r>
            <a:r>
              <a:rPr lang="pt-BR" sz="2400" dirty="0"/>
              <a:t>administrativas: gastos realizados pela EFPC na </a:t>
            </a:r>
            <a:r>
              <a:rPr lang="pt-BR" sz="2400" dirty="0" smtClean="0"/>
              <a:t>adm. </a:t>
            </a:r>
            <a:r>
              <a:rPr lang="pt-BR" sz="2400" dirty="0"/>
              <a:t>de seus planos de benefícios, por meio do P</a:t>
            </a:r>
            <a:r>
              <a:rPr lang="pt-BR" sz="2400" dirty="0" smtClean="0"/>
              <a:t>lano </a:t>
            </a:r>
            <a:r>
              <a:rPr lang="pt-BR" sz="2400" dirty="0"/>
              <a:t>de </a:t>
            </a:r>
            <a:r>
              <a:rPr lang="pt-BR" sz="2400" dirty="0" smtClean="0"/>
              <a:t>Gestão </a:t>
            </a:r>
            <a:r>
              <a:rPr lang="pt-BR" sz="2400" dirty="0"/>
              <a:t>A</a:t>
            </a:r>
            <a:r>
              <a:rPr lang="pt-BR" sz="2400" dirty="0" smtClean="0"/>
              <a:t>dministrativa </a:t>
            </a:r>
            <a:r>
              <a:rPr lang="pt-BR" sz="2400" dirty="0"/>
              <a:t>- PGA, </a:t>
            </a:r>
            <a:r>
              <a:rPr lang="pt-BR" sz="2400" u="sng" dirty="0"/>
              <a:t>incluídas as despesas de investimentos</a:t>
            </a:r>
            <a:r>
              <a:rPr lang="pt-BR" sz="2400" dirty="0"/>
              <a:t>; </a:t>
            </a: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dotação </a:t>
            </a:r>
            <a:r>
              <a:rPr lang="pt-BR" sz="2400" dirty="0"/>
              <a:t>inicial: aporte </a:t>
            </a:r>
            <a:r>
              <a:rPr lang="pt-BR" sz="2400" dirty="0" smtClean="0"/>
              <a:t>do </a:t>
            </a:r>
            <a:r>
              <a:rPr lang="pt-BR" sz="2400" dirty="0"/>
              <a:t>patrocinador, instituidor ou participante, </a:t>
            </a:r>
            <a:r>
              <a:rPr lang="pt-BR" sz="2400" dirty="0" smtClean="0"/>
              <a:t>na adesão </a:t>
            </a:r>
            <a:r>
              <a:rPr lang="pt-BR" sz="2400" dirty="0"/>
              <a:t>ao </a:t>
            </a:r>
            <a:r>
              <a:rPr lang="pt-BR" sz="2400" dirty="0" smtClean="0"/>
              <a:t>plano;</a:t>
            </a:r>
            <a:endParaRPr lang="pt-BR" sz="2400" dirty="0"/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fundo </a:t>
            </a:r>
            <a:r>
              <a:rPr lang="pt-BR" sz="2400" dirty="0"/>
              <a:t>administrativo: fundo para cobertura de despesas </a:t>
            </a:r>
            <a:r>
              <a:rPr lang="pt-BR" sz="2400" dirty="0" smtClean="0"/>
              <a:t>administrativas;</a:t>
            </a:r>
            <a:endParaRPr lang="pt-BR" sz="2400" dirty="0"/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Receitas </a:t>
            </a:r>
            <a:r>
              <a:rPr lang="pt-BR" sz="2400" dirty="0"/>
              <a:t>administrativas: receitas derivadas </a:t>
            </a:r>
            <a:r>
              <a:rPr lang="pt-BR" sz="2400" dirty="0" smtClean="0"/>
              <a:t>da </a:t>
            </a:r>
            <a:r>
              <a:rPr lang="pt-BR" sz="2400" dirty="0"/>
              <a:t>gestão administrativa dos planos de </a:t>
            </a:r>
            <a:r>
              <a:rPr lang="pt-BR" sz="2400" dirty="0" smtClean="0"/>
              <a:t>benefícios;</a:t>
            </a:r>
            <a:endParaRPr lang="pt-BR" sz="2400" dirty="0"/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u="sng" dirty="0" smtClean="0"/>
              <a:t>taxa </a:t>
            </a:r>
            <a:r>
              <a:rPr lang="pt-BR" sz="2400" u="sng" dirty="0"/>
              <a:t>de administração: percentual incidente sobre o montante dos recursos garantidores dos planos de benefícios no último dia do exercício a que se referir; </a:t>
            </a:r>
            <a:r>
              <a:rPr lang="pt-BR" sz="2400" u="sng" dirty="0" smtClean="0"/>
              <a:t>e</a:t>
            </a:r>
            <a:endParaRPr lang="pt-BR" sz="2400" u="sng" dirty="0"/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u="sng" dirty="0" smtClean="0"/>
              <a:t>taxa </a:t>
            </a:r>
            <a:r>
              <a:rPr lang="pt-BR" sz="2400" u="sng" dirty="0"/>
              <a:t>de carregamento: percentual incidente sobre a soma das contribuições e dos benefícios dos planos no exercício a que se </a:t>
            </a:r>
            <a:r>
              <a:rPr lang="pt-BR" sz="2400" u="sng" dirty="0" smtClean="0"/>
              <a:t>referir.</a:t>
            </a:r>
            <a:endParaRPr 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2546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3498" y="899241"/>
            <a:ext cx="12375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Atribuições Conselho Deliberativo (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CGPC 29/09):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793ECA1-E25F-2745-A6C0-F8DF81E99EA1}"/>
              </a:ext>
            </a:extLst>
          </p:cNvPr>
          <p:cNvSpPr txBox="1"/>
          <p:nvPr/>
        </p:nvSpPr>
        <p:spPr>
          <a:xfrm>
            <a:off x="212035" y="1453239"/>
            <a:ext cx="120859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Definir as fontes de custeio, observados os regulamentos dos planos: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Computadas nos limites: contribuições dos participantes, assistidos, patrocinadores e instituidores, reembolsos, resultados dos investimentos, receitas administrativas;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Não computadas: fundo administrativo, dotação inicial; </a:t>
            </a: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Aprovar PGA, fixar critérios </a:t>
            </a:r>
            <a:r>
              <a:rPr lang="pt-BR" sz="2400" dirty="0"/>
              <a:t>quantitativos e qualitativos das despesas </a:t>
            </a:r>
            <a:r>
              <a:rPr lang="pt-BR" sz="2400" dirty="0" err="1"/>
              <a:t>admin</a:t>
            </a:r>
            <a:r>
              <a:rPr lang="pt-BR" sz="2400" dirty="0"/>
              <a:t>. e as metas para os indicadores de gestão (definidos pela Diretoria-Executiva) para avaliar relação entre a necessidade e adequação dos gastos c/ resultados obtidos, inclusive gastos com pessoal, </a:t>
            </a:r>
            <a:r>
              <a:rPr lang="pt-BR" sz="2000" dirty="0" smtClean="0"/>
              <a:t>(considerando recursos </a:t>
            </a:r>
            <a:r>
              <a:rPr lang="pt-BR" sz="2000" dirty="0"/>
              <a:t>garantidores; </a:t>
            </a:r>
            <a:r>
              <a:rPr lang="pt-BR" sz="2000" dirty="0" err="1" smtClean="0"/>
              <a:t>qtidade</a:t>
            </a:r>
            <a:r>
              <a:rPr lang="pt-BR" sz="2000" dirty="0" smtClean="0"/>
              <a:t> </a:t>
            </a:r>
            <a:r>
              <a:rPr lang="pt-BR" sz="2000" dirty="0"/>
              <a:t>de planos de benefícios; </a:t>
            </a:r>
            <a:r>
              <a:rPr lang="pt-BR" sz="2000" dirty="0" smtClean="0"/>
              <a:t>modalidade </a:t>
            </a:r>
            <a:r>
              <a:rPr lang="pt-BR" sz="2000" dirty="0"/>
              <a:t>dos planos; </a:t>
            </a:r>
            <a:r>
              <a:rPr lang="pt-BR" sz="2000" dirty="0" smtClean="0"/>
              <a:t>número </a:t>
            </a:r>
            <a:r>
              <a:rPr lang="pt-BR" sz="2000" dirty="0"/>
              <a:t>de participantes e assistidos; </a:t>
            </a:r>
            <a:r>
              <a:rPr lang="pt-BR" sz="2000" dirty="0" smtClean="0"/>
              <a:t>forma </a:t>
            </a:r>
            <a:r>
              <a:rPr lang="pt-BR" sz="2000" dirty="0"/>
              <a:t>de gestão dos </a:t>
            </a:r>
            <a:r>
              <a:rPr lang="pt-BR" sz="2000" dirty="0" smtClean="0"/>
              <a:t>investimentos);</a:t>
            </a:r>
            <a:endParaRPr lang="pt-BR" sz="2000" dirty="0"/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Limites: de taxa de administração (até 1%) e taxa de carregamento (até 9%);</a:t>
            </a:r>
          </a:p>
        </p:txBody>
      </p:sp>
    </p:spTree>
    <p:extLst>
      <p:ext uri="{BB962C8B-B14F-4D97-AF65-F5344CB8AC3E}">
        <p14:creationId xmlns:p14="http://schemas.microsoft.com/office/powerpoint/2010/main" val="36593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3498" y="899241"/>
            <a:ext cx="12375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CGPC 29/09):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793ECA1-E25F-2745-A6C0-F8DF81E99EA1}"/>
              </a:ext>
            </a:extLst>
          </p:cNvPr>
          <p:cNvSpPr txBox="1"/>
          <p:nvPr/>
        </p:nvSpPr>
        <p:spPr>
          <a:xfrm>
            <a:off x="212035" y="1453239"/>
            <a:ext cx="120859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Compete ao Conselho Fiscal: </a:t>
            </a:r>
            <a:r>
              <a:rPr lang="pt-BR" sz="2400" dirty="0" smtClean="0"/>
              <a:t>acompanhamento </a:t>
            </a:r>
            <a:r>
              <a:rPr lang="pt-BR" sz="2400" dirty="0"/>
              <a:t>e controle da execução orçamentária, dos indicadores de gestão das despesas administrativas, dos limites e critérios quantitativos e qualitativos e a avaliação das metas.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 EFPC</a:t>
            </a:r>
            <a:r>
              <a:rPr lang="pt-BR" sz="2400" dirty="0" smtClean="0"/>
              <a:t>: pode </a:t>
            </a:r>
            <a:r>
              <a:rPr lang="pt-BR" sz="2400" dirty="0"/>
              <a:t>cobrar receitas administrativas de gestão de planos;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deve </a:t>
            </a:r>
            <a:r>
              <a:rPr lang="pt-BR" sz="2400" dirty="0"/>
              <a:t>identificar, avaliar e monitorar os riscos dessas receitas;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deve </a:t>
            </a:r>
            <a:r>
              <a:rPr lang="pt-BR" sz="2400" dirty="0"/>
              <a:t>dar transparência às despesas administrativas;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Se possuir plano de assistência à saúde (antes da LC 109/2001), as suas despesas tem que ser custeadas integralmente por suas receitas.</a:t>
            </a:r>
          </a:p>
        </p:txBody>
      </p:sp>
    </p:spTree>
    <p:extLst>
      <p:ext uri="{BB962C8B-B14F-4D97-AF65-F5344CB8AC3E}">
        <p14:creationId xmlns:p14="http://schemas.microsoft.com/office/powerpoint/2010/main" val="31525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3498" y="899241"/>
            <a:ext cx="12375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CNPC 08/11):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793ECA1-E25F-2745-A6C0-F8DF81E99EA1}"/>
              </a:ext>
            </a:extLst>
          </p:cNvPr>
          <p:cNvSpPr txBox="1"/>
          <p:nvPr/>
        </p:nvSpPr>
        <p:spPr>
          <a:xfrm>
            <a:off x="212035" y="1453239"/>
            <a:ext cx="120859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O </a:t>
            </a:r>
            <a:r>
              <a:rPr lang="pt-BR" sz="2400" dirty="0" smtClean="0"/>
              <a:t>PGA deverá </a:t>
            </a:r>
            <a:r>
              <a:rPr lang="pt-BR" sz="2400" dirty="0"/>
              <a:t>conter </a:t>
            </a:r>
            <a:r>
              <a:rPr lang="pt-BR" sz="2400" dirty="0" smtClean="0"/>
              <a:t>a </a:t>
            </a:r>
            <a:r>
              <a:rPr lang="pt-BR" sz="2400" dirty="0"/>
              <a:t>fonte de custeio e a forma de constituição e de destinação/utilização do Fundo </a:t>
            </a:r>
            <a:r>
              <a:rPr lang="pt-BR" sz="2400" dirty="0" smtClean="0"/>
              <a:t>Administrativo, </a:t>
            </a:r>
            <a:r>
              <a:rPr lang="pt-BR" sz="2400" dirty="0"/>
              <a:t>para as seguintes situações: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	I </a:t>
            </a:r>
            <a:r>
              <a:rPr lang="pt-BR" sz="2400" dirty="0"/>
              <a:t>- utilização em custos de projetos de melhorias nos processos de gestão e </a:t>
            </a:r>
            <a:r>
              <a:rPr lang="pt-BR" sz="2400" dirty="0" smtClean="0"/>
              <a:t>	reestruturação </a:t>
            </a:r>
            <a:r>
              <a:rPr lang="pt-BR" sz="2400" dirty="0"/>
              <a:t>da EFPC, sem que impliquem aumento de custos fixos do PGA;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	</a:t>
            </a:r>
            <a:r>
              <a:rPr lang="pt-BR" sz="2400" dirty="0" smtClean="0"/>
              <a:t>II </a:t>
            </a:r>
            <a:r>
              <a:rPr lang="pt-BR" sz="2400" dirty="0"/>
              <a:t>- utilização em despesas administrativas, quando comprovadamente os custos </a:t>
            </a:r>
            <a:r>
              <a:rPr lang="pt-BR" sz="2400" dirty="0" smtClean="0"/>
              <a:t>	administrativos </a:t>
            </a:r>
            <a:r>
              <a:rPr lang="pt-BR" sz="2400" dirty="0"/>
              <a:t>da EFPC forem superiores às fontes de custeio do PGA; 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	III </a:t>
            </a:r>
            <a:r>
              <a:rPr lang="pt-BR" sz="2400" dirty="0"/>
              <a:t>- destinação para cobertura de gastos com prospecção, elaboração, implantação e fomento de planos de benefícios de previdência complementar, compreendendo: estudo de mercado, </a:t>
            </a:r>
            <a:r>
              <a:rPr lang="pt-BR" sz="2400" dirty="0" smtClean="0"/>
              <a:t>esboço </a:t>
            </a:r>
            <a:r>
              <a:rPr lang="pt-BR" sz="2400" dirty="0"/>
              <a:t>do regulamento do plano, </a:t>
            </a:r>
            <a:r>
              <a:rPr lang="pt-BR" sz="2400" dirty="0" smtClean="0"/>
              <a:t>preparação </a:t>
            </a:r>
            <a:r>
              <a:rPr lang="pt-BR" sz="2400" dirty="0"/>
              <a:t>da infraestrutura da EFPC</a:t>
            </a:r>
            <a:r>
              <a:rPr lang="pt-BR" sz="2400" dirty="0" smtClean="0"/>
              <a:t>, </a:t>
            </a:r>
            <a:r>
              <a:rPr lang="pt-BR" sz="2400" dirty="0"/>
              <a:t>captação de </a:t>
            </a:r>
            <a:r>
              <a:rPr lang="pt-BR" sz="2400" dirty="0" smtClean="0"/>
              <a:t>participantes.* </a:t>
            </a:r>
            <a:r>
              <a:rPr lang="pt-BR" sz="2400" dirty="0"/>
              <a:t>(EFPC 108: anuência do patrocinador)</a:t>
            </a:r>
          </a:p>
        </p:txBody>
      </p:sp>
    </p:spTree>
    <p:extLst>
      <p:ext uri="{BB962C8B-B14F-4D97-AF65-F5344CB8AC3E}">
        <p14:creationId xmlns:p14="http://schemas.microsoft.com/office/powerpoint/2010/main" val="42821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3498" y="899241"/>
            <a:ext cx="12375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CNPC 08/11):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793ECA1-E25F-2745-A6C0-F8DF81E99EA1}"/>
              </a:ext>
            </a:extLst>
          </p:cNvPr>
          <p:cNvSpPr txBox="1"/>
          <p:nvPr/>
        </p:nvSpPr>
        <p:spPr>
          <a:xfrm>
            <a:off x="212035" y="1453239"/>
            <a:ext cx="12085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O Conselho Deliberativo definirá montante ou limite percentual em relação à parcela do Fundo Administrativo a ser constituída </a:t>
            </a:r>
            <a:r>
              <a:rPr lang="pt-BR" sz="2400" dirty="0" smtClean="0"/>
              <a:t>para </a:t>
            </a:r>
            <a:r>
              <a:rPr lang="pt-BR" sz="2400" dirty="0"/>
              <a:t>cobertura dos gastos indicados no inciso III </a:t>
            </a:r>
            <a:endParaRPr lang="pt-BR" sz="24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Administrador Responsável pelo Plano de Benefícios - ARPB da EFPC </a:t>
            </a:r>
            <a:r>
              <a:rPr lang="pt-BR" sz="2400" dirty="0" smtClean="0"/>
              <a:t>deverá: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manter </a:t>
            </a:r>
            <a:r>
              <a:rPr lang="pt-BR" sz="2400" dirty="0"/>
              <a:t>atualizado o controle dos valores utilizados/destinados do Fundo </a:t>
            </a:r>
            <a:r>
              <a:rPr lang="pt-BR" sz="2400" dirty="0" smtClean="0"/>
              <a:t>Administrativo;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prestar </a:t>
            </a:r>
            <a:r>
              <a:rPr lang="pt-BR" sz="2400" dirty="0"/>
              <a:t>informações periódicas ao Conselho Fiscal, a quem caberá, além do acompanhamento, registrar em seu relatório semestral de controles internos a conformidade em relação às norma</a:t>
            </a:r>
          </a:p>
        </p:txBody>
      </p:sp>
    </p:spTree>
    <p:extLst>
      <p:ext uri="{BB962C8B-B14F-4D97-AF65-F5344CB8AC3E}">
        <p14:creationId xmlns:p14="http://schemas.microsoft.com/office/powerpoint/2010/main" val="94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3498" y="899241"/>
            <a:ext cx="12375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Demonstração do PGA Consolidada (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CNPC 08/11):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4" y="1346832"/>
            <a:ext cx="3677870" cy="53753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846" y="1597176"/>
            <a:ext cx="4315945" cy="48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3498" y="899241"/>
            <a:ext cx="12375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Demonstração do PGA por plano 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benef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(</a:t>
            </a:r>
            <a:r>
              <a:rPr lang="pt-BR" sz="3000" b="1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Resol</a:t>
            </a:r>
            <a:r>
              <a:rPr lang="pt-BR" sz="3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CNPC 08/11):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453239"/>
            <a:ext cx="5172075" cy="5191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45" y="1453239"/>
            <a:ext cx="51911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274256" y="1520734"/>
            <a:ext cx="1237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OS RPPS E A </a:t>
            </a: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TAXA </a:t>
            </a: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ADMINISTRAÇÃO</a:t>
            </a:r>
          </a:p>
          <a:p>
            <a:pPr marL="360363" algn="r">
              <a:spcBef>
                <a:spcPts val="600"/>
              </a:spcBef>
              <a:spcAft>
                <a:spcPts val="600"/>
              </a:spcAft>
            </a:pPr>
            <a:endParaRPr lang="pt-BR" sz="40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2259398"/>
            <a:ext cx="4581525" cy="288607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83380" y="3090930"/>
            <a:ext cx="3760631" cy="191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ALLEX ALBERT RODRIGUES</a:t>
            </a:r>
          </a:p>
          <a:p>
            <a:pPr algn="ctr"/>
            <a:r>
              <a:rPr lang="pt-BR" b="1" dirty="0" smtClean="0"/>
              <a:t>SUBSECRETÁRIO DOS RPPS</a:t>
            </a:r>
          </a:p>
          <a:p>
            <a:pPr algn="ctr"/>
            <a:r>
              <a:rPr lang="pt-BR" b="1" dirty="0" smtClean="0"/>
              <a:t>MINISTÉRIO DA ECONOMIA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47" y="1083714"/>
            <a:ext cx="8330924" cy="50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VISÃO GERAL DA </a:t>
            </a: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TAXA DE </a:t>
            </a: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ADMIN. RPPS:</a:t>
            </a:r>
            <a:endParaRPr lang="pt-BR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41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33344" y="1062373"/>
            <a:ext cx="107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NATUREZA JURÍDICA DAS UG DOS RPPS: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53614"/>
              </p:ext>
            </p:extLst>
          </p:nvPr>
        </p:nvGraphicFramePr>
        <p:xfrm>
          <a:off x="2060477" y="1581614"/>
          <a:ext cx="8229030" cy="181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lanilha" r:id="rId4" imgW="5238742" imgH="1152616" progId="Excel.Sheet.12">
                  <p:embed/>
                </p:oleObj>
              </mc:Choice>
              <mc:Fallback>
                <p:oleObj name="Planilha" r:id="rId4" imgW="5238742" imgH="1152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0477" y="1581614"/>
                        <a:ext cx="8229030" cy="181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477" y="3429000"/>
            <a:ext cx="8229030" cy="22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8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1056" y="1062373"/>
            <a:ext cx="107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CÁLCULO TAXA ADMIN. (Fonte: DIPR)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015"/>
            <a:ext cx="12192000" cy="52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442958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CÁLCULO TAXA ADMIN. RPPS POR ESTADO</a:t>
            </a:r>
          </a:p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(Fonte: DIPR), em R$ milhões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81" y="0"/>
            <a:ext cx="5720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9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4429581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CÁLCULO TAXA ADMIN. RPPS MUNICIPAIS POR UF</a:t>
            </a:r>
          </a:p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(Fonte: DIPR)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81" y="0"/>
            <a:ext cx="6577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4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1056" y="1062373"/>
            <a:ext cx="107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VISÃO GERAL DAS DESPESAS ADMINISTRATIVAS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RPPS: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97" y="2287803"/>
            <a:ext cx="5043005" cy="35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5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1056" y="1062373"/>
            <a:ext cx="107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VISÃO GERAL DAS DESPESAS ADMINISTRATIVAS RPPS: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93" y="1616371"/>
            <a:ext cx="7717614" cy="38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4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A PROPOSTA APRESENTADA NA 64ª REUNIÃO ORDINÁRIA DO CONAPREV:</a:t>
            </a:r>
          </a:p>
        </p:txBody>
      </p:sp>
    </p:spTree>
    <p:extLst>
      <p:ext uri="{BB962C8B-B14F-4D97-AF65-F5344CB8AC3E}">
        <p14:creationId xmlns:p14="http://schemas.microsoft.com/office/powerpoint/2010/main" val="281858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6400504"/>
              </p:ext>
            </p:extLst>
          </p:nvPr>
        </p:nvGraphicFramePr>
        <p:xfrm>
          <a:off x="284211" y="1359376"/>
          <a:ext cx="11623577" cy="549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379994" y="1043340"/>
            <a:ext cx="7453914" cy="632071"/>
          </a:xfrm>
          <a:prstGeom prst="rect">
            <a:avLst/>
          </a:prstGeom>
        </p:spPr>
        <p:txBody>
          <a:bodyPr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questões tratadas naquela Reunião: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621985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Lei 9.717/98 e a Taxa de Adm. RPPS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3437152"/>
              </p:ext>
            </p:extLst>
          </p:nvPr>
        </p:nvGraphicFramePr>
        <p:xfrm>
          <a:off x="173956" y="1708801"/>
          <a:ext cx="11844087" cy="612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0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775297" y="984188"/>
            <a:ext cx="10425381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dos RPPS de acordo com o percentual da taxa de adm. (regra atual 2%), por grupo ISP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44" y="1436749"/>
            <a:ext cx="10009112" cy="54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775297" y="984188"/>
            <a:ext cx="11317965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dos RPPS de acordo com o percentual da taxa de administração (regra atual 2%), por </a:t>
            </a:r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Região: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379677"/>
            <a:ext cx="9721080" cy="54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5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115911" y="984188"/>
            <a:ext cx="11977352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Remuneração Bruta de todos os Segurados x Remuneração de Contribuição dos Servidores Ativos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63882"/>
              </p:ext>
            </p:extLst>
          </p:nvPr>
        </p:nvGraphicFramePr>
        <p:xfrm>
          <a:off x="2135554" y="1701500"/>
          <a:ext cx="7704858" cy="2232250"/>
        </p:xfrm>
        <a:graphic>
          <a:graphicData uri="http://schemas.openxmlformats.org/drawingml/2006/table">
            <a:tbl>
              <a:tblPr/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2232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Remuneração Bruta Total Média / Base de Cálculo Ativos 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Centro-Oeste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135554" y="4018992"/>
          <a:ext cx="7704858" cy="2337360"/>
        </p:xfrm>
        <a:graphic>
          <a:graphicData uri="http://schemas.openxmlformats.org/drawingml/2006/table">
            <a:tbl>
              <a:tblPr/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23373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de Cálculo Ativos Média / Remuneração Bruta Total 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Centro-Oeste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49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3206841" y="698078"/>
            <a:ext cx="11977352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REDAÇÃO DISCUTIDA: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85383" y="1082865"/>
          <a:ext cx="4802505" cy="2870137"/>
        </p:xfrm>
        <a:graphic>
          <a:graphicData uri="http://schemas.openxmlformats.org/drawingml/2006/table">
            <a:tbl>
              <a:tblPr firstRow="1" firstCol="1" bandRow="1"/>
              <a:tblGrid>
                <a:gridCol w="48025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REDAÇÃO ATUAL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15. Para cobertura das despesas do RPPS, poderá ser estabelecida, em lei, Taxa de Administração de até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dois pontos percentuais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total das remunerações, proventos e pensões dos segurados vinculados ao RPPS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relativo ao exercício financeiro anterior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observando-se que: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- será destinada exclusivamente ao custeio das despesas correntes e de capital necessárias à organização e ao funcionamento da unidade gestora do RPPS, inclusive para a conservação de seu patrimônio;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5735960" y="1089362"/>
          <a:ext cx="5976664" cy="5219958"/>
        </p:xfrm>
        <a:graphic>
          <a:graphicData uri="http://schemas.openxmlformats.org/drawingml/2006/table">
            <a:tbl>
              <a:tblPr firstRow="1" firstCol="1" bandRow="1"/>
              <a:tblGrid>
                <a:gridCol w="59766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REDAÇÃO PROPOSTA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15. A utilização dos recursos previdenciários para prover os gastos administrativos, que compreenderão, exclusivamente, as despesas correntes e de capital necessárias à organização e funcionamento da unidade gestora dos RPPS, inclusive para conservação de seu patrimônio, observará as seguintes disposições: (NR)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 taxa de administração, correspondente ao limite de gastos estabelecido em lei para cobertura do custo administrativo do RPPS, não ultrapassará o valor obtido com a aplicação dos percentuais abaixo sobre o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somatório da base de cálculo da contribuição de todos os servidores ativos vinculados ao RPPS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apurada no exercício financeiro em curso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2,5%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(dois inteiros e cinco décimos por cento) para os RPPS classificados nos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grupos 1 e 2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Indicador de Situação Previdenciária dos RPPS - ISP-RPPS, de que trata o inciso V do art. 30 desta Portaria;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3,0%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(três inteiros por cento) para os RPPS classificados nos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grupos 3, 4 e 5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ISP-RPPS; 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3,5%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(três inteiros e cinco décimos por cento) para os RPPS classificados nos </a:t>
                      </a:r>
                      <a:r>
                        <a:rPr lang="pt-BR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grupos 6 e 7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ISP-RPPS. (NR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1966943" y="4013543"/>
            <a:ext cx="3744416" cy="77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2,5% x 0,64 </a:t>
            </a:r>
            <a:r>
              <a:rPr lang="pt-BR" smtClean="0"/>
              <a:t>= 1,6 </a:t>
            </a:r>
            <a:r>
              <a:rPr lang="pt-BR" dirty="0" smtClean="0"/>
              <a:t>(redução de 20%)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1966943" y="4924052"/>
            <a:ext cx="3744416" cy="77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3,0% x 0,70 = 2,1 (aumento de 5%)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1991544" y="5792094"/>
            <a:ext cx="3744416" cy="77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3,5% x 0,74 = 2,6 (aumento de 30%)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589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115911" y="984188"/>
            <a:ext cx="11977352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dos RPPS de acordo com o percentual da taxa de administração (regra proposta), por grupo ISP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36" y="1473134"/>
            <a:ext cx="9145016" cy="53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7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115911" y="984188"/>
            <a:ext cx="11977352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dos RPPS de acordo com o percentual da taxa de administração (regra proposta), por Região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95" y="1530227"/>
            <a:ext cx="9217024" cy="5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7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115911" y="984188"/>
            <a:ext cx="11977352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Percentuais médios da taxa de administração, por Grupo e Região</a:t>
            </a:r>
          </a:p>
          <a:p>
            <a:pPr algn="ctr"/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1919536" y="1268760"/>
          <a:ext cx="7848872" cy="237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lanilha" r:id="rId4" imgW="5686588" imgH="1724117" progId="Excel.Sheet.12">
                  <p:embed/>
                </p:oleObj>
              </mc:Choice>
              <mc:Fallback>
                <p:oleObj name="Planilha" r:id="rId4" imgW="5686588" imgH="1724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9536" y="1268760"/>
                        <a:ext cx="7848872" cy="2379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/>
          </p:nvPr>
        </p:nvGraphicFramePr>
        <p:xfrm>
          <a:off x="1919536" y="4046364"/>
          <a:ext cx="7848872" cy="264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lanilha" r:id="rId6" imgW="5686588" imgH="1914564" progId="Excel.Sheet.12">
                  <p:embed/>
                </p:oleObj>
              </mc:Choice>
              <mc:Fallback>
                <p:oleObj name="Planilha" r:id="rId6" imgW="5686588" imgH="1914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9536" y="4046364"/>
                        <a:ext cx="7848872" cy="2642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04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BF4FF5B-E87A-47FD-AF95-29CCA9C4DBA8}"/>
              </a:ext>
            </a:extLst>
          </p:cNvPr>
          <p:cNvSpPr txBox="1">
            <a:spLocks/>
          </p:cNvSpPr>
          <p:nvPr/>
        </p:nvSpPr>
        <p:spPr>
          <a:xfrm>
            <a:off x="115911" y="984188"/>
            <a:ext cx="11977352" cy="6320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REDAÇÃO DISCUTIDA NO CONAPREV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05967"/>
              </p:ext>
            </p:extLst>
          </p:nvPr>
        </p:nvGraphicFramePr>
        <p:xfrm>
          <a:off x="298262" y="1379517"/>
          <a:ext cx="4802505" cy="1565530"/>
        </p:xfrm>
        <a:graphic>
          <a:graphicData uri="http://schemas.openxmlformats.org/drawingml/2006/table">
            <a:tbl>
              <a:tblPr firstRow="1" firstCol="1" bandRow="1"/>
              <a:tblGrid>
                <a:gridCol w="48025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REDAÇÃO ATUAL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15. (...)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(...)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2º Eventuais despesas com contratação de assessoria ou consultoria deverão ser suportadas com os recursos da Taxa de Administração.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45789"/>
              </p:ext>
            </p:extLst>
          </p:nvPr>
        </p:nvGraphicFramePr>
        <p:xfrm>
          <a:off x="5748839" y="1386014"/>
          <a:ext cx="5976664" cy="5471986"/>
        </p:xfrm>
        <a:graphic>
          <a:graphicData uri="http://schemas.openxmlformats.org/drawingml/2006/table">
            <a:tbl>
              <a:tblPr firstRow="1" firstCol="1" bandRow="1"/>
              <a:tblGrid>
                <a:gridCol w="59766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REDAÇÃO PROPOSTA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15.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(...)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(...)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2º Eventuais despesas com serviços relativos a assessoria ou consultoria deverão ser suportadas com os recursos da Reserva Administrativa e, sem prejuízo de outras exigências previstas em lei ou estabelecidas pelos órgãos de controle externo e pelo órgão superior de deliberação do RPPS, observarão os seguintes requisitos: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-o valor contratual não poderá ser estabelecido, de forma direta ou indireta, como parcela, fração ou percentual do limite da taxa de administração de que trata o inciso I do caput deste artigo, ou como percentual de receitas ou ingressos de recursos futuros, a serem obtidos em decorrência dos serviços prestados;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- não poderão ser transferidas a prestadores de serviços atividades rotineiras, cuja execução possa ser realizada pelos servidores vinculados à unidade gestora, que caracterizem terceirização da gestão do RPPS;</a:t>
                      </a:r>
                    </a:p>
                    <a:p>
                      <a:pPr algn="just"/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- em qualquer hipótese, os dispêndios efetivamente realizados não poderão ser superiores a 50% (cinquenta por cento) do limite de gastos do exercício. (NR)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831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531757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Portaria MPS 402/08 e a Taxa de Adm.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14615932"/>
              </p:ext>
            </p:extLst>
          </p:nvPr>
        </p:nvGraphicFramePr>
        <p:xfrm>
          <a:off x="0" y="1687707"/>
          <a:ext cx="11844087" cy="612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3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82582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Portaria MPS 402/08 e a Taxa de Adm. RPPS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10471861"/>
              </p:ext>
            </p:extLst>
          </p:nvPr>
        </p:nvGraphicFramePr>
        <p:xfrm>
          <a:off x="-1" y="1777945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86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97737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Portaria MPS 402/08 e a Taxa de Adm.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71704177"/>
              </p:ext>
            </p:extLst>
          </p:nvPr>
        </p:nvGraphicFramePr>
        <p:xfrm>
          <a:off x="0" y="1971129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36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97737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Portaria MF nº 464/18 e a Taxa de Adm.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43725909"/>
              </p:ext>
            </p:extLst>
          </p:nvPr>
        </p:nvGraphicFramePr>
        <p:xfrm>
          <a:off x="-128790" y="1687707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81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97737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Portaria MF 464/18 e a Taxa de Adm.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35712127"/>
              </p:ext>
            </p:extLst>
          </p:nvPr>
        </p:nvGraphicFramePr>
        <p:xfrm>
          <a:off x="-25401" y="1829461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5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97737" y="979821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PEC nº 06/2009 e impactos Taxa de Adm.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8585044"/>
              </p:ext>
            </p:extLst>
          </p:nvPr>
        </p:nvGraphicFramePr>
        <p:xfrm>
          <a:off x="0" y="1663062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300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2244</Words>
  <Application>Microsoft Office PowerPoint</Application>
  <PresentationFormat>Widescreen</PresentationFormat>
  <Paragraphs>280</Paragraphs>
  <Slides>38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Gisha</vt:lpstr>
      <vt:lpstr>Times New Roman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MPS</cp:lastModifiedBy>
  <cp:revision>29</cp:revision>
  <dcterms:created xsi:type="dcterms:W3CDTF">2019-05-07T17:44:33Z</dcterms:created>
  <dcterms:modified xsi:type="dcterms:W3CDTF">2019-06-27T03:23:39Z</dcterms:modified>
</cp:coreProperties>
</file>